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5"/>
  </p:notesMasterIdLst>
  <p:sldIdLst>
    <p:sldId id="256" r:id="rId2"/>
    <p:sldId id="262" r:id="rId3"/>
    <p:sldId id="276" r:id="rId4"/>
    <p:sldId id="261" r:id="rId5"/>
    <p:sldId id="257" r:id="rId6"/>
    <p:sldId id="258" r:id="rId7"/>
    <p:sldId id="259" r:id="rId8"/>
    <p:sldId id="263" r:id="rId9"/>
    <p:sldId id="264" r:id="rId10"/>
    <p:sldId id="265" r:id="rId11"/>
    <p:sldId id="266" r:id="rId12"/>
    <p:sldId id="267" r:id="rId13"/>
    <p:sldId id="268" r:id="rId14"/>
    <p:sldId id="269" r:id="rId15"/>
    <p:sldId id="272" r:id="rId16"/>
    <p:sldId id="275" r:id="rId17"/>
    <p:sldId id="270" r:id="rId18"/>
    <p:sldId id="271" r:id="rId19"/>
    <p:sldId id="273" r:id="rId20"/>
    <p:sldId id="274" r:id="rId21"/>
    <p:sldId id="278" r:id="rId22"/>
    <p:sldId id="279" r:id="rId23"/>
    <p:sldId id="26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372" autoAdjust="0"/>
  </p:normalViewPr>
  <p:slideViewPr>
    <p:cSldViewPr snapToGrid="0">
      <p:cViewPr varScale="1">
        <p:scale>
          <a:sx n="61" d="100"/>
          <a:sy n="61" d="100"/>
        </p:scale>
        <p:origin x="106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C6364-4F60-4415-9B31-B54C8A147B44}" type="datetimeFigureOut">
              <a:rPr lang="en-NZ" smtClean="0"/>
              <a:t>10/11/2022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1A9BC-0A4B-4542-A9C2-37F8560C4F38}" type="slidenum">
              <a:rPr lang="en-NZ" smtClean="0"/>
              <a:t>‹#›</a:t>
            </a:fld>
            <a:endParaRPr lang="en-NZ"/>
          </a:p>
        </p:txBody>
      </p:sp>
    </p:spTree>
    <p:extLst>
      <p:ext uri="{BB962C8B-B14F-4D97-AF65-F5344CB8AC3E}">
        <p14:creationId xmlns:p14="http://schemas.microsoft.com/office/powerpoint/2010/main" val="30412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ubmed.ncbi.nlm.nih.gov/?term=Theunissen+KE&amp;cauthor_id=22551439"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oi.org/10.5172/conu.2011.281" TargetMode="External"/><Relationship Id="rId4" Type="http://schemas.openxmlformats.org/officeDocument/2006/relationships/hyperlink" Target="https://pubmed.ncbi.nlm.nih.gov/22551439/#affiliation-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err="1">
                <a:solidFill>
                  <a:schemeClr val="tx1"/>
                </a:solidFill>
                <a:effectLst/>
                <a:latin typeface="+mn-lt"/>
                <a:ea typeface="+mn-ea"/>
                <a:cs typeface="+mn-cs"/>
              </a:rPr>
              <a:t>Contemp</a:t>
            </a:r>
            <a:r>
              <a:rPr lang="en-NZ" sz="1200" kern="1200" dirty="0">
                <a:solidFill>
                  <a:schemeClr val="tx1"/>
                </a:solidFill>
                <a:effectLst/>
                <a:latin typeface="+mn-lt"/>
                <a:ea typeface="+mn-ea"/>
                <a:cs typeface="+mn-cs"/>
              </a:rPr>
              <a:t> Nurse</a:t>
            </a:r>
            <a:endParaRPr lang="en-NZ" sz="1200" b="0" kern="1200" cap="small"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2011 Oct;39(2):281-6.</a:t>
            </a:r>
          </a:p>
          <a:p>
            <a:r>
              <a:rPr lang="en-NZ" dirty="0">
                <a:effectLst/>
              </a:rPr>
              <a:t> </a:t>
            </a:r>
            <a:r>
              <a:rPr lang="en-NZ" sz="1200" kern="1200" dirty="0" err="1">
                <a:solidFill>
                  <a:schemeClr val="tx1"/>
                </a:solidFill>
                <a:effectLst/>
                <a:latin typeface="+mn-lt"/>
                <a:ea typeface="+mn-ea"/>
                <a:cs typeface="+mn-cs"/>
              </a:rPr>
              <a:t>doi</a:t>
            </a:r>
            <a:r>
              <a:rPr lang="en-NZ" sz="1200" kern="1200" dirty="0">
                <a:solidFill>
                  <a:schemeClr val="tx1"/>
                </a:solidFill>
                <a:effectLst/>
                <a:latin typeface="+mn-lt"/>
                <a:ea typeface="+mn-ea"/>
                <a:cs typeface="+mn-cs"/>
              </a:rPr>
              <a:t>: 10.5172/conu.2011.281.</a:t>
            </a:r>
            <a:endParaRPr lang="en-NZ" dirty="0">
              <a:effectLst/>
            </a:endParaRPr>
          </a:p>
          <a:p>
            <a:r>
              <a:rPr lang="en-NZ" sz="1200" b="1" kern="1200" dirty="0">
                <a:solidFill>
                  <a:schemeClr val="tx1"/>
                </a:solidFill>
                <a:effectLst/>
                <a:latin typeface="+mn-lt"/>
                <a:ea typeface="+mn-ea"/>
                <a:cs typeface="+mn-cs"/>
              </a:rPr>
              <a:t>The nurse's role in improving health disparities experienced by the indigenous Māori of New Zealand</a:t>
            </a:r>
          </a:p>
          <a:p>
            <a:r>
              <a:rPr lang="en-NZ" sz="1200" u="none" strike="noStrike" kern="1200" dirty="0">
                <a:solidFill>
                  <a:schemeClr val="tx1"/>
                </a:solidFill>
                <a:effectLst/>
                <a:latin typeface="+mn-lt"/>
                <a:ea typeface="+mn-ea"/>
                <a:cs typeface="+mn-cs"/>
                <a:hlinkClick r:id="rId3"/>
              </a:rPr>
              <a:t>Katherine Evelyn </a:t>
            </a:r>
            <a:r>
              <a:rPr lang="en-NZ" sz="1200" u="none" strike="noStrike" kern="1200" dirty="0" err="1">
                <a:solidFill>
                  <a:schemeClr val="tx1"/>
                </a:solidFill>
                <a:effectLst/>
                <a:latin typeface="+mn-lt"/>
                <a:ea typeface="+mn-ea"/>
                <a:cs typeface="+mn-cs"/>
                <a:hlinkClick r:id="rId3"/>
              </a:rPr>
              <a:t>Theunissen</a:t>
            </a:r>
            <a:r>
              <a:rPr lang="en-NZ" sz="1200" kern="1200" baseline="30000" dirty="0">
                <a:solidFill>
                  <a:schemeClr val="tx1"/>
                </a:solidFill>
                <a:effectLst/>
                <a:latin typeface="+mn-lt"/>
                <a:ea typeface="+mn-ea"/>
                <a:cs typeface="+mn-cs"/>
              </a:rPr>
              <a:t> </a:t>
            </a:r>
            <a:r>
              <a:rPr lang="en-NZ" sz="1200" u="none" strike="noStrike" kern="1200" baseline="30000" dirty="0">
                <a:solidFill>
                  <a:schemeClr val="tx1"/>
                </a:solidFill>
                <a:effectLst/>
                <a:latin typeface="+mn-lt"/>
                <a:ea typeface="+mn-ea"/>
                <a:cs typeface="+mn-cs"/>
                <a:hlinkClick r:id="rId4" tooltip="Department of Nursing, Auckland University of Technology, Auckland, New Zealand."/>
              </a:rPr>
              <a:t>1</a:t>
            </a:r>
            <a:endParaRPr lang="en-NZ" sz="1200" kern="1200" dirty="0">
              <a:solidFill>
                <a:schemeClr val="tx1"/>
              </a:solidFill>
              <a:effectLst/>
              <a:latin typeface="+mn-lt"/>
              <a:ea typeface="+mn-ea"/>
              <a:cs typeface="+mn-cs"/>
            </a:endParaRPr>
          </a:p>
          <a:p>
            <a:r>
              <a:rPr lang="en-NZ" dirty="0">
                <a:effectLst/>
              </a:rPr>
              <a:t>Affiliations expand</a:t>
            </a:r>
          </a:p>
          <a:p>
            <a:r>
              <a:rPr lang="en-NZ" dirty="0">
                <a:effectLst/>
              </a:rPr>
              <a:t>PMID: </a:t>
            </a:r>
            <a:r>
              <a:rPr lang="en-NZ" sz="1200" b="0" kern="1200" dirty="0">
                <a:solidFill>
                  <a:schemeClr val="tx1"/>
                </a:solidFill>
                <a:effectLst/>
                <a:latin typeface="+mn-lt"/>
                <a:ea typeface="+mn-ea"/>
                <a:cs typeface="+mn-cs"/>
              </a:rPr>
              <a:t>22551439</a:t>
            </a:r>
            <a:endParaRPr lang="en-NZ" dirty="0">
              <a:effectLst/>
            </a:endParaRPr>
          </a:p>
          <a:p>
            <a:r>
              <a:rPr lang="en-NZ" dirty="0">
                <a:effectLst/>
              </a:rPr>
              <a:t> DOI: </a:t>
            </a:r>
            <a:r>
              <a:rPr lang="en-NZ" sz="1200" u="none" strike="noStrike" kern="1200" dirty="0">
                <a:solidFill>
                  <a:schemeClr val="tx1"/>
                </a:solidFill>
                <a:effectLst/>
                <a:latin typeface="+mn-lt"/>
                <a:ea typeface="+mn-ea"/>
                <a:cs typeface="+mn-cs"/>
                <a:hlinkClick r:id="rId5"/>
              </a:rPr>
              <a:t>10.5172/conu.2011.281</a:t>
            </a:r>
            <a:endParaRPr lang="en-NZ" dirty="0">
              <a:effectLst/>
            </a:endParaRPr>
          </a:p>
          <a:p>
            <a:r>
              <a:rPr lang="en-NZ" sz="1200" b="1" i="0" kern="1200" dirty="0">
                <a:solidFill>
                  <a:schemeClr val="tx1"/>
                </a:solidFill>
                <a:effectLst/>
                <a:latin typeface="+mn-lt"/>
                <a:ea typeface="+mn-ea"/>
                <a:cs typeface="+mn-cs"/>
              </a:rPr>
              <a:t>Abstract</a:t>
            </a:r>
          </a:p>
          <a:p>
            <a:r>
              <a:rPr lang="en-NZ" sz="1200" b="0" i="0" kern="1200" dirty="0">
                <a:solidFill>
                  <a:schemeClr val="tx1"/>
                </a:solidFill>
                <a:effectLst/>
                <a:latin typeface="+mn-lt"/>
                <a:ea typeface="+mn-ea"/>
                <a:cs typeface="+mn-cs"/>
              </a:rPr>
              <a:t>Many countries across the globe experience disparities in health between their indigenous and non-indigenous people. The indigenous Māori of New Zealand are the most marginalized and deprived ethnic group with the poorest health status overall. Factors including the historical British colonization, institutional discrimination, healthcare workforce bias and the personal attitudes and beliefs of Māori significantly contribute to disparities, differential access and receipt of quality health services. Māori experience more barriers towards accessing health services and as a result achieve poorer health outcomes. Contradicting translations of Te </a:t>
            </a:r>
            <a:r>
              <a:rPr lang="en-NZ" sz="1200" b="0" i="0" kern="1200" dirty="0" err="1">
                <a:solidFill>
                  <a:schemeClr val="tx1"/>
                </a:solidFill>
                <a:effectLst/>
                <a:latin typeface="+mn-lt"/>
                <a:ea typeface="+mn-ea"/>
                <a:cs typeface="+mn-cs"/>
              </a:rPr>
              <a:t>Tiriti</a:t>
            </a:r>
            <a:r>
              <a:rPr lang="en-NZ" sz="1200" b="0" i="0" kern="1200" dirty="0">
                <a:solidFill>
                  <a:schemeClr val="tx1"/>
                </a:solidFill>
                <a:effectLst/>
                <a:latin typeface="+mn-lt"/>
                <a:ea typeface="+mn-ea"/>
                <a:cs typeface="+mn-cs"/>
              </a:rPr>
              <a:t> o Waitangi have created much debate regarding social rights as interpreted by </a:t>
            </a:r>
            <a:r>
              <a:rPr lang="en-NZ" sz="1200" b="0" i="0" kern="1200" dirty="0" err="1">
                <a:solidFill>
                  <a:schemeClr val="tx1"/>
                </a:solidFill>
                <a:effectLst/>
                <a:latin typeface="+mn-lt"/>
                <a:ea typeface="+mn-ea"/>
                <a:cs typeface="+mn-cs"/>
              </a:rPr>
              <a:t>Oritetanga</a:t>
            </a:r>
            <a:r>
              <a:rPr lang="en-NZ" sz="1200" b="0" i="0" kern="1200" dirty="0">
                <a:solidFill>
                  <a:schemeClr val="tx1"/>
                </a:solidFill>
                <a:effectLst/>
                <a:latin typeface="+mn-lt"/>
                <a:ea typeface="+mn-ea"/>
                <a:cs typeface="+mn-cs"/>
              </a:rPr>
              <a:t> (equal British citizenship rights) and whether or not Māori are entitled to equal opportunities or equal outcomes. Inconsistent consideration of Māori culture in the New Zealand health system and social policy greatly contributes to the current health disparities. Nurses and healthcare professionals alike have the gifted opportunity to truly change attitudes toward Māori health and move forward in adopting culturally appropriate care practices. More specifically the nursing workforce provides 80% of direct patient care, thus are in a unique position to be the forefront of change in reducing health disparities experienced by Māori. Incorporating cultural safety, patient advocacy, and Māori-centred models of care will support nurses in adopting a new approach toward improving Māori health outcomes overall.</a:t>
            </a:r>
          </a:p>
          <a:p>
            <a:r>
              <a:rPr lang="en-NZ" sz="1200" b="1" i="0" kern="1200" dirty="0">
                <a:solidFill>
                  <a:schemeClr val="tx1"/>
                </a:solidFill>
                <a:effectLst/>
                <a:latin typeface="+mn-lt"/>
                <a:ea typeface="+mn-ea"/>
                <a:cs typeface="+mn-cs"/>
              </a:rPr>
              <a:t>Similar articles</a:t>
            </a:r>
          </a:p>
          <a:p>
            <a:endParaRPr lang="en-NZ" dirty="0"/>
          </a:p>
        </p:txBody>
      </p:sp>
      <p:sp>
        <p:nvSpPr>
          <p:cNvPr id="4" name="Slide Number Placeholder 3"/>
          <p:cNvSpPr>
            <a:spLocks noGrp="1"/>
          </p:cNvSpPr>
          <p:nvPr>
            <p:ph type="sldNum" sz="quarter" idx="10"/>
          </p:nvPr>
        </p:nvSpPr>
        <p:spPr/>
        <p:txBody>
          <a:bodyPr/>
          <a:lstStyle/>
          <a:p>
            <a:fld id="{7801A9BC-0A4B-4542-A9C2-37F8560C4F38}" type="slidenum">
              <a:rPr lang="en-NZ" smtClean="0"/>
              <a:t>14</a:t>
            </a:fld>
            <a:endParaRPr lang="en-NZ"/>
          </a:p>
        </p:txBody>
      </p:sp>
    </p:spTree>
    <p:extLst>
      <p:ext uri="{BB962C8B-B14F-4D97-AF65-F5344CB8AC3E}">
        <p14:creationId xmlns:p14="http://schemas.microsoft.com/office/powerpoint/2010/main" val="747276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6C41B817-16E2-4FE4-B134-F266CE1258DE}" type="datetimeFigureOut">
              <a:rPr lang="en-NZ" smtClean="0"/>
              <a:t>10/11/2022</a:t>
            </a:fld>
            <a:endParaRPr lang="en-NZ"/>
          </a:p>
        </p:txBody>
      </p:sp>
      <p:sp>
        <p:nvSpPr>
          <p:cNvPr id="5" name="Footer Placeholder 4"/>
          <p:cNvSpPr>
            <a:spLocks noGrp="1"/>
          </p:cNvSpPr>
          <p:nvPr>
            <p:ph type="ftr" sz="quarter" idx="11"/>
          </p:nvPr>
        </p:nvSpPr>
        <p:spPr>
          <a:xfrm>
            <a:off x="3962399" y="5870575"/>
            <a:ext cx="4893958" cy="377825"/>
          </a:xfrm>
        </p:spPr>
        <p:txBody>
          <a:bodyPr/>
          <a:lstStyle/>
          <a:p>
            <a:endParaRPr lang="en-NZ"/>
          </a:p>
        </p:txBody>
      </p:sp>
      <p:sp>
        <p:nvSpPr>
          <p:cNvPr id="6" name="Slide Number Placeholder 5"/>
          <p:cNvSpPr>
            <a:spLocks noGrp="1"/>
          </p:cNvSpPr>
          <p:nvPr>
            <p:ph type="sldNum" sz="quarter" idx="12"/>
          </p:nvPr>
        </p:nvSpPr>
        <p:spPr>
          <a:xfrm>
            <a:off x="10608958" y="5870575"/>
            <a:ext cx="551167" cy="377825"/>
          </a:xfrm>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10032637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41B817-16E2-4FE4-B134-F266CE1258DE}" type="datetimeFigureOut">
              <a:rPr lang="en-NZ" smtClean="0"/>
              <a:t>10/11/2022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1218034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41B817-16E2-4FE4-B134-F266CE1258DE}" type="datetimeFigureOut">
              <a:rPr lang="en-NZ" smtClean="0"/>
              <a:t>10/11/2022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4276698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41B817-16E2-4FE4-B134-F266CE1258DE}" type="datetimeFigureOut">
              <a:rPr lang="en-NZ" smtClean="0"/>
              <a:t>10/11/2022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247333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41B817-16E2-4FE4-B134-F266CE1258DE}" type="datetimeFigureOut">
              <a:rPr lang="en-NZ" smtClean="0"/>
              <a:t>10/11/2022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366209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41B817-16E2-4FE4-B134-F266CE1258DE}" type="datetimeFigureOut">
              <a:rPr lang="en-NZ" smtClean="0"/>
              <a:t>10/11/2022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441284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41B817-16E2-4FE4-B134-F266CE1258DE}" type="datetimeFigureOut">
              <a:rPr lang="en-NZ" smtClean="0"/>
              <a:t>10/11/2022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341030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41B817-16E2-4FE4-B134-F266CE1258DE}" type="datetimeFigureOut">
              <a:rPr lang="en-NZ" smtClean="0"/>
              <a:t>10/11/2022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2302672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41B817-16E2-4FE4-B134-F266CE1258DE}" type="datetimeFigureOut">
              <a:rPr lang="en-NZ" smtClean="0"/>
              <a:t>10/11/2022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339509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41B817-16E2-4FE4-B134-F266CE1258DE}" type="datetimeFigureOut">
              <a:rPr lang="en-NZ" smtClean="0"/>
              <a:t>10/11/2022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71717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41B817-16E2-4FE4-B134-F266CE1258DE}" type="datetimeFigureOut">
              <a:rPr lang="en-NZ" smtClean="0"/>
              <a:t>10/11/2022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3428670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41B817-16E2-4FE4-B134-F266CE1258DE}" type="datetimeFigureOut">
              <a:rPr lang="en-NZ" smtClean="0"/>
              <a:t>10/11/2022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252358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41B817-16E2-4FE4-B134-F266CE1258DE}" type="datetimeFigureOut">
              <a:rPr lang="en-NZ" smtClean="0"/>
              <a:t>10/11/2022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3376550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41B817-16E2-4FE4-B134-F266CE1258DE}" type="datetimeFigureOut">
              <a:rPr lang="en-NZ" smtClean="0"/>
              <a:t>10/11/2022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2748665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6C41B817-16E2-4FE4-B134-F266CE1258DE}" type="datetimeFigureOut">
              <a:rPr lang="en-NZ" smtClean="0"/>
              <a:t>10/11/2022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2106998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41B817-16E2-4FE4-B134-F266CE1258DE}" type="datetimeFigureOut">
              <a:rPr lang="en-NZ" smtClean="0"/>
              <a:t>10/11/2022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2603347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41B817-16E2-4FE4-B134-F266CE1258DE}" type="datetimeFigureOut">
              <a:rPr lang="en-NZ" smtClean="0"/>
              <a:t>10/11/2022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C0B9ADE-6399-4974-8DE7-8F3493A1D006}" type="slidenum">
              <a:rPr lang="en-NZ" smtClean="0"/>
              <a:t>‹#›</a:t>
            </a:fld>
            <a:endParaRPr lang="en-NZ"/>
          </a:p>
        </p:txBody>
      </p:sp>
    </p:spTree>
    <p:extLst>
      <p:ext uri="{BB962C8B-B14F-4D97-AF65-F5344CB8AC3E}">
        <p14:creationId xmlns:p14="http://schemas.microsoft.com/office/powerpoint/2010/main" val="58830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41B817-16E2-4FE4-B134-F266CE1258DE}" type="datetimeFigureOut">
              <a:rPr lang="en-NZ" smtClean="0"/>
              <a:t>10/11/2022</a:t>
            </a:fld>
            <a:endParaRPr lang="en-NZ"/>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NZ"/>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C0B9ADE-6399-4974-8DE7-8F3493A1D006}" type="slidenum">
              <a:rPr lang="en-NZ" smtClean="0"/>
              <a:t>‹#›</a:t>
            </a:fld>
            <a:endParaRPr lang="en-NZ"/>
          </a:p>
        </p:txBody>
      </p:sp>
    </p:spTree>
    <p:extLst>
      <p:ext uri="{BB962C8B-B14F-4D97-AF65-F5344CB8AC3E}">
        <p14:creationId xmlns:p14="http://schemas.microsoft.com/office/powerpoint/2010/main" val="429302506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6xKYqOn2Uo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hyperlink" Target="https://www.hqsc.govt.nz/resources/resource-library/pono-consumer-story-kolini-baker/" TargetMode="External"/><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hyperlink" Target="https://doi.org/10.1111/1753-6405.12971" TargetMode="External"/><Relationship Id="rId4" Type="http://schemas.openxmlformats.org/officeDocument/2006/relationships/hyperlink" Target="https://doi.org/10.1111/ecc.1338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gahealthliteracy.org/wp-content/uploads/2014/07/BPH_Ten_HLit_Attributes.pdf"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trc.org.nz/sites/trc.org.nz/files/digital%20library/Cultural%20safety%20in%20nursing%20education%20in%20Aotearoa.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trc.org.nz/sites/trc.org.nz/files/digital%20library/Cultural%20safety%20in%20nursing%20education%20in%20Aotearoa.pdf"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gEZB-9igpDo" TargetMode="External"/><Relationship Id="rId2" Type="http://schemas.openxmlformats.org/officeDocument/2006/relationships/hyperlink" Target="https://www.hqsc.govt.nz/resources/resource-library/learning-and-education-modules-on-understanding-bias-in-health-care/"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0068" y="914400"/>
            <a:ext cx="7197726" cy="3153279"/>
          </a:xfrm>
        </p:spPr>
        <p:txBody>
          <a:bodyPr>
            <a:normAutofit/>
          </a:bodyPr>
          <a:lstStyle/>
          <a:p>
            <a:pPr algn="ctr"/>
            <a:r>
              <a:rPr lang="en-NZ" b="1" dirty="0"/>
              <a:t>Meeting the needs of our population to improve health outcomes and equity</a:t>
            </a:r>
          </a:p>
        </p:txBody>
      </p:sp>
      <p:sp>
        <p:nvSpPr>
          <p:cNvPr id="3" name="Subtitle 2"/>
          <p:cNvSpPr>
            <a:spLocks noGrp="1"/>
          </p:cNvSpPr>
          <p:nvPr>
            <p:ph type="subTitle" idx="1"/>
          </p:nvPr>
        </p:nvSpPr>
        <p:spPr>
          <a:xfrm>
            <a:off x="1630017" y="5287617"/>
            <a:ext cx="8617225" cy="970722"/>
          </a:xfrm>
        </p:spPr>
        <p:txBody>
          <a:bodyPr>
            <a:noAutofit/>
          </a:bodyPr>
          <a:lstStyle/>
          <a:p>
            <a:pPr algn="l"/>
            <a:r>
              <a:rPr lang="en-NZ" sz="1600" dirty="0"/>
              <a:t>NZNO Midlands Professional </a:t>
            </a:r>
            <a:r>
              <a:rPr lang="en-NZ" sz="1600"/>
              <a:t>forum November 2022</a:t>
            </a:r>
            <a:endParaRPr lang="en-NZ" sz="1600" dirty="0"/>
          </a:p>
          <a:p>
            <a:pPr algn="l"/>
            <a:r>
              <a:rPr lang="en-NZ" sz="1600" dirty="0"/>
              <a:t>Facilitator: Chris Baker, Nurse Consultant Cultural workforce development</a:t>
            </a:r>
          </a:p>
          <a:p>
            <a:pPr algn="l"/>
            <a:r>
              <a:rPr lang="en-NZ" sz="1600" dirty="0"/>
              <a:t>Te </a:t>
            </a:r>
            <a:r>
              <a:rPr lang="en-NZ" sz="1600" dirty="0" err="1"/>
              <a:t>whatu</a:t>
            </a:r>
            <a:r>
              <a:rPr lang="en-NZ" sz="1600" dirty="0"/>
              <a:t> </a:t>
            </a:r>
            <a:r>
              <a:rPr lang="en-NZ" sz="1600" dirty="0" err="1"/>
              <a:t>ora</a:t>
            </a:r>
            <a:r>
              <a:rPr lang="en-NZ" sz="1600" dirty="0"/>
              <a:t> Waikato district</a:t>
            </a:r>
          </a:p>
        </p:txBody>
      </p:sp>
    </p:spTree>
    <p:extLst>
      <p:ext uri="{BB962C8B-B14F-4D97-AF65-F5344CB8AC3E}">
        <p14:creationId xmlns:p14="http://schemas.microsoft.com/office/powerpoint/2010/main" val="675589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1">
                <a:shade val="45000"/>
                <a:satMod val="135000"/>
              </a:schemeClr>
              <a:prstClr val="white"/>
            </a:duotone>
          </a:blip>
          <a:stretch>
            <a:fillRect/>
          </a:stretch>
        </p:blipFill>
        <p:spPr>
          <a:xfrm>
            <a:off x="4479176" y="2804315"/>
            <a:ext cx="3604798" cy="3604798"/>
          </a:xfrm>
          <a:prstGeom prst="rect">
            <a:avLst/>
          </a:prstGeom>
        </p:spPr>
      </p:pic>
      <p:pic>
        <p:nvPicPr>
          <p:cNvPr id="3" name="Picture 2"/>
          <p:cNvPicPr>
            <a:picLocks noChangeAspect="1"/>
          </p:cNvPicPr>
          <p:nvPr/>
        </p:nvPicPr>
        <p:blipFill>
          <a:blip r:embed="rId3">
            <a:duotone>
              <a:prstClr val="black"/>
              <a:schemeClr val="accent5">
                <a:tint val="45000"/>
                <a:satMod val="400000"/>
              </a:schemeClr>
            </a:duotone>
          </a:blip>
          <a:stretch>
            <a:fillRect/>
          </a:stretch>
        </p:blipFill>
        <p:spPr>
          <a:xfrm>
            <a:off x="7044882" y="2722726"/>
            <a:ext cx="3728413" cy="3728413"/>
          </a:xfrm>
          <a:prstGeom prst="rect">
            <a:avLst/>
          </a:prstGeom>
        </p:spPr>
      </p:pic>
      <p:pic>
        <p:nvPicPr>
          <p:cNvPr id="4" name="Picture 3"/>
          <p:cNvPicPr>
            <a:picLocks noChangeAspect="1"/>
          </p:cNvPicPr>
          <p:nvPr/>
        </p:nvPicPr>
        <p:blipFill>
          <a:blip r:embed="rId4">
            <a:duotone>
              <a:prstClr val="black"/>
              <a:schemeClr val="accent1">
                <a:tint val="45000"/>
                <a:satMod val="400000"/>
              </a:schemeClr>
            </a:duotone>
          </a:blip>
          <a:stretch>
            <a:fillRect/>
          </a:stretch>
        </p:blipFill>
        <p:spPr>
          <a:xfrm>
            <a:off x="5780118" y="631767"/>
            <a:ext cx="3581092" cy="3581092"/>
          </a:xfrm>
          <a:prstGeom prst="rect">
            <a:avLst/>
          </a:prstGeom>
        </p:spPr>
      </p:pic>
      <p:sp>
        <p:nvSpPr>
          <p:cNvPr id="5" name="TextBox 4"/>
          <p:cNvSpPr txBox="1"/>
          <p:nvPr/>
        </p:nvSpPr>
        <p:spPr>
          <a:xfrm>
            <a:off x="382385" y="423949"/>
            <a:ext cx="3906982" cy="1569660"/>
          </a:xfrm>
          <a:prstGeom prst="rect">
            <a:avLst/>
          </a:prstGeom>
          <a:noFill/>
        </p:spPr>
        <p:txBody>
          <a:bodyPr wrap="square" rtlCol="0">
            <a:spAutoFit/>
          </a:bodyPr>
          <a:lstStyle/>
          <a:p>
            <a:r>
              <a:rPr lang="en-NZ" sz="3200" dirty="0"/>
              <a:t>Potential for tension as result of personal and cultural values</a:t>
            </a:r>
          </a:p>
        </p:txBody>
      </p:sp>
    </p:spTree>
    <p:extLst>
      <p:ext uri="{BB962C8B-B14F-4D97-AF65-F5344CB8AC3E}">
        <p14:creationId xmlns:p14="http://schemas.microsoft.com/office/powerpoint/2010/main" val="1314495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9530" y="289513"/>
            <a:ext cx="8428383" cy="6133824"/>
          </a:xfrm>
          <a:prstGeom prst="rect">
            <a:avLst/>
          </a:prstGeom>
        </p:spPr>
      </p:pic>
    </p:spTree>
    <p:extLst>
      <p:ext uri="{BB962C8B-B14F-4D97-AF65-F5344CB8AC3E}">
        <p14:creationId xmlns:p14="http://schemas.microsoft.com/office/powerpoint/2010/main" val="758435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711" y="278526"/>
            <a:ext cx="10851821" cy="5236918"/>
          </a:xfrm>
          <a:prstGeom prst="rect">
            <a:avLst/>
          </a:prstGeom>
        </p:spPr>
      </p:pic>
      <p:pic>
        <p:nvPicPr>
          <p:cNvPr id="3" name="Picture 2"/>
          <p:cNvPicPr>
            <a:picLocks noChangeAspect="1"/>
          </p:cNvPicPr>
          <p:nvPr/>
        </p:nvPicPr>
        <p:blipFill>
          <a:blip r:embed="rId3">
            <a:lum bright="70000" contrast="-70000"/>
          </a:blip>
          <a:stretch>
            <a:fillRect/>
          </a:stretch>
        </p:blipFill>
        <p:spPr>
          <a:xfrm>
            <a:off x="3917587" y="5589043"/>
            <a:ext cx="4639458" cy="1231499"/>
          </a:xfrm>
          <a:prstGeom prst="rect">
            <a:avLst/>
          </a:prstGeom>
        </p:spPr>
      </p:pic>
    </p:spTree>
    <p:extLst>
      <p:ext uri="{BB962C8B-B14F-4D97-AF65-F5344CB8AC3E}">
        <p14:creationId xmlns:p14="http://schemas.microsoft.com/office/powerpoint/2010/main" val="2528377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353" y="656706"/>
            <a:ext cx="5201641" cy="4517046"/>
          </a:xfrm>
          <a:prstGeom prst="rect">
            <a:avLst/>
          </a:prstGeom>
        </p:spPr>
      </p:pic>
      <p:pic>
        <p:nvPicPr>
          <p:cNvPr id="5" name="Picture 4"/>
          <p:cNvPicPr>
            <a:picLocks noChangeAspect="1"/>
          </p:cNvPicPr>
          <p:nvPr/>
        </p:nvPicPr>
        <p:blipFill>
          <a:blip r:embed="rId3"/>
          <a:stretch>
            <a:fillRect/>
          </a:stretch>
        </p:blipFill>
        <p:spPr>
          <a:xfrm>
            <a:off x="5465347" y="548640"/>
            <a:ext cx="6526970" cy="4743993"/>
          </a:xfrm>
          <a:prstGeom prst="rect">
            <a:avLst/>
          </a:prstGeom>
        </p:spPr>
      </p:pic>
      <p:pic>
        <p:nvPicPr>
          <p:cNvPr id="6" name="Picture 5"/>
          <p:cNvPicPr>
            <a:picLocks noChangeAspect="1"/>
          </p:cNvPicPr>
          <p:nvPr/>
        </p:nvPicPr>
        <p:blipFill>
          <a:blip r:embed="rId4"/>
          <a:stretch>
            <a:fillRect/>
          </a:stretch>
        </p:blipFill>
        <p:spPr>
          <a:xfrm>
            <a:off x="359172" y="5621863"/>
            <a:ext cx="6370872" cy="1048603"/>
          </a:xfrm>
          <a:prstGeom prst="rect">
            <a:avLst/>
          </a:prstGeom>
        </p:spPr>
      </p:pic>
      <p:pic>
        <p:nvPicPr>
          <p:cNvPr id="7" name="Picture 6"/>
          <p:cNvPicPr>
            <a:picLocks noChangeAspect="1"/>
          </p:cNvPicPr>
          <p:nvPr/>
        </p:nvPicPr>
        <p:blipFill>
          <a:blip r:embed="rId5"/>
          <a:stretch>
            <a:fillRect/>
          </a:stretch>
        </p:blipFill>
        <p:spPr>
          <a:xfrm>
            <a:off x="7489395" y="5762084"/>
            <a:ext cx="4224894" cy="768163"/>
          </a:xfrm>
          <a:prstGeom prst="rect">
            <a:avLst/>
          </a:prstGeom>
        </p:spPr>
      </p:pic>
    </p:spTree>
    <p:extLst>
      <p:ext uri="{BB962C8B-B14F-4D97-AF65-F5344CB8AC3E}">
        <p14:creationId xmlns:p14="http://schemas.microsoft.com/office/powerpoint/2010/main" val="1686167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986" y="235528"/>
            <a:ext cx="10131425" cy="986444"/>
          </a:xfrm>
        </p:spPr>
        <p:txBody>
          <a:bodyPr/>
          <a:lstStyle/>
          <a:p>
            <a:r>
              <a:rPr lang="en-NZ" dirty="0"/>
              <a:t>Improving health outcomes and health equity</a:t>
            </a:r>
          </a:p>
        </p:txBody>
      </p:sp>
      <p:sp>
        <p:nvSpPr>
          <p:cNvPr id="3" name="Content Placeholder 2"/>
          <p:cNvSpPr>
            <a:spLocks noGrp="1"/>
          </p:cNvSpPr>
          <p:nvPr>
            <p:ph idx="1"/>
          </p:nvPr>
        </p:nvSpPr>
        <p:spPr>
          <a:xfrm>
            <a:off x="610986" y="1557866"/>
            <a:ext cx="10131425" cy="3714045"/>
          </a:xfrm>
        </p:spPr>
        <p:txBody>
          <a:bodyPr/>
          <a:lstStyle/>
          <a:p>
            <a:pPr marL="0" indent="0" algn="just">
              <a:buNone/>
            </a:pPr>
            <a:r>
              <a:rPr lang="en-NZ" sz="2400" dirty="0"/>
              <a:t>Nurses and healthcare professionals alike have the gifted opportunity to truly change attitudes toward Māori health and move forward in adopting culturally appropriate care practices. More specifically the nursing workforce provides 80% of direct patient care, thus are in a unique position to be the forefront of change in reducing health disparities experienced by Māori. Incorporating cultural safety, patient advocacy, and Māori-centred models of care will support nurses in adopting a new approach toward improving Māori health outcomes overall (</a:t>
            </a:r>
            <a:r>
              <a:rPr lang="en-NZ" sz="2400" dirty="0" err="1"/>
              <a:t>Theunissen</a:t>
            </a:r>
            <a:r>
              <a:rPr lang="en-NZ" sz="2400" dirty="0"/>
              <a:t>, 2011).</a:t>
            </a:r>
          </a:p>
          <a:p>
            <a:endParaRPr lang="en-NZ" dirty="0"/>
          </a:p>
        </p:txBody>
      </p:sp>
      <p:sp>
        <p:nvSpPr>
          <p:cNvPr id="4" name="TextBox 3"/>
          <p:cNvSpPr txBox="1"/>
          <p:nvPr/>
        </p:nvSpPr>
        <p:spPr>
          <a:xfrm>
            <a:off x="3183466" y="5497689"/>
            <a:ext cx="4628445" cy="646331"/>
          </a:xfrm>
          <a:prstGeom prst="rect">
            <a:avLst/>
          </a:prstGeom>
          <a:noFill/>
        </p:spPr>
        <p:txBody>
          <a:bodyPr wrap="square" rtlCol="0">
            <a:spAutoFit/>
          </a:bodyPr>
          <a:lstStyle/>
          <a:p>
            <a:r>
              <a:rPr lang="en-NZ" dirty="0">
                <a:hlinkClick r:id="rId3"/>
              </a:rPr>
              <a:t>https://www.youtube.com/watch?v=6xKYqOn2Uo8</a:t>
            </a:r>
            <a:r>
              <a:rPr lang="en-NZ" dirty="0"/>
              <a:t> </a:t>
            </a:r>
          </a:p>
        </p:txBody>
      </p:sp>
      <p:pic>
        <p:nvPicPr>
          <p:cNvPr id="5" name="Picture 4"/>
          <p:cNvPicPr>
            <a:picLocks noChangeAspect="1"/>
          </p:cNvPicPr>
          <p:nvPr/>
        </p:nvPicPr>
        <p:blipFill>
          <a:blip r:embed="rId4"/>
          <a:stretch>
            <a:fillRect/>
          </a:stretch>
        </p:blipFill>
        <p:spPr>
          <a:xfrm>
            <a:off x="8765645" y="5193597"/>
            <a:ext cx="3188484" cy="1420491"/>
          </a:xfrm>
          <a:prstGeom prst="rect">
            <a:avLst/>
          </a:prstGeom>
        </p:spPr>
      </p:pic>
    </p:spTree>
    <p:extLst>
      <p:ext uri="{BB962C8B-B14F-4D97-AF65-F5344CB8AC3E}">
        <p14:creationId xmlns:p14="http://schemas.microsoft.com/office/powerpoint/2010/main" val="15788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578" y="230172"/>
            <a:ext cx="4635206" cy="2109355"/>
          </a:xfrm>
          <a:prstGeom prst="rect">
            <a:avLst/>
          </a:prstGeom>
        </p:spPr>
      </p:pic>
      <p:sp>
        <p:nvSpPr>
          <p:cNvPr id="3" name="TextBox 2"/>
          <p:cNvSpPr txBox="1"/>
          <p:nvPr/>
        </p:nvSpPr>
        <p:spPr>
          <a:xfrm>
            <a:off x="553767" y="141234"/>
            <a:ext cx="3917244" cy="4431983"/>
          </a:xfrm>
          <a:prstGeom prst="rect">
            <a:avLst/>
          </a:prstGeom>
          <a:noFill/>
        </p:spPr>
        <p:txBody>
          <a:bodyPr wrap="square" rtlCol="0">
            <a:spAutoFit/>
          </a:bodyPr>
          <a:lstStyle/>
          <a:p>
            <a:r>
              <a:rPr lang="en-NZ" sz="2400" dirty="0" err="1"/>
              <a:t>Kolini</a:t>
            </a:r>
            <a:r>
              <a:rPr lang="en-NZ" sz="2400" dirty="0"/>
              <a:t> shares her story of battling with mental health issues. The video beautifully shows her transition from acute care to community care with the support of Te </a:t>
            </a:r>
            <a:r>
              <a:rPr lang="en-NZ" sz="2400" dirty="0" err="1"/>
              <a:t>Oranganui</a:t>
            </a:r>
            <a:r>
              <a:rPr lang="en-NZ" sz="2400" dirty="0"/>
              <a:t>, a local Māori health provider.</a:t>
            </a:r>
          </a:p>
          <a:p>
            <a:endParaRPr lang="en-NZ" dirty="0"/>
          </a:p>
          <a:p>
            <a:r>
              <a:rPr lang="en-NZ" dirty="0">
                <a:hlinkClick r:id="rId3"/>
              </a:rPr>
              <a:t>https://www.hqsc.govt.nz/resources/resource-library/pono-consumer-story-kolini-baker/</a:t>
            </a:r>
            <a:r>
              <a:rPr lang="en-NZ" dirty="0"/>
              <a:t> </a:t>
            </a:r>
          </a:p>
          <a:p>
            <a:endParaRPr lang="en-NZ" dirty="0"/>
          </a:p>
        </p:txBody>
      </p:sp>
      <p:sp>
        <p:nvSpPr>
          <p:cNvPr id="4" name="TextBox 3"/>
          <p:cNvSpPr txBox="1"/>
          <p:nvPr/>
        </p:nvSpPr>
        <p:spPr>
          <a:xfrm>
            <a:off x="7622700" y="2609942"/>
            <a:ext cx="3815643" cy="4093428"/>
          </a:xfrm>
          <a:prstGeom prst="rect">
            <a:avLst/>
          </a:prstGeom>
          <a:noFill/>
        </p:spPr>
        <p:txBody>
          <a:bodyPr wrap="square" rtlCol="0">
            <a:spAutoFit/>
          </a:bodyPr>
          <a:lstStyle/>
          <a:p>
            <a:pPr algn="just"/>
            <a:r>
              <a:rPr lang="en-NZ" sz="2400" dirty="0"/>
              <a:t>Barriers and enablers to early diagnosis of lung cancer were categorised into three key themes: GP relationship and position in the community, health literacy and pathways to diagnosis.</a:t>
            </a:r>
          </a:p>
          <a:p>
            <a:endParaRPr lang="en-NZ" dirty="0"/>
          </a:p>
          <a:p>
            <a:r>
              <a:rPr lang="en-NZ" sz="800" dirty="0" err="1"/>
              <a:t>Cassim</a:t>
            </a:r>
            <a:r>
              <a:rPr lang="en-NZ" sz="800" dirty="0"/>
              <a:t>, S., Kidd, J., Rolleston, A., Keenan, R., Aitken, D., Firth, M., Middleton, K., Chepulis, L., Wong, J., </a:t>
            </a:r>
            <a:r>
              <a:rPr lang="en-NZ" sz="800" dirty="0" err="1"/>
              <a:t>Hokowhitu</a:t>
            </a:r>
            <a:r>
              <a:rPr lang="en-NZ" sz="800" dirty="0"/>
              <a:t>, B. and Lawrenson, R. (2021), </a:t>
            </a:r>
            <a:r>
              <a:rPr lang="en-NZ" sz="800" dirty="0" err="1"/>
              <a:t>Hā</a:t>
            </a:r>
            <a:r>
              <a:rPr lang="en-NZ" sz="800" dirty="0"/>
              <a:t> </a:t>
            </a:r>
            <a:r>
              <a:rPr lang="en-NZ" sz="800" dirty="0" err="1"/>
              <a:t>Ora</a:t>
            </a:r>
            <a:r>
              <a:rPr lang="en-NZ" sz="800" dirty="0"/>
              <a:t>: Barriers and enablers to early diagnosis of lung cancer in primary healthcare for Māori communities. </a:t>
            </a:r>
            <a:r>
              <a:rPr lang="en-NZ" sz="800" dirty="0" err="1"/>
              <a:t>Eur</a:t>
            </a:r>
            <a:r>
              <a:rPr lang="en-NZ" sz="800" dirty="0"/>
              <a:t> J Cancer Care, 30: e13380. </a:t>
            </a:r>
            <a:r>
              <a:rPr lang="en-NZ" sz="800" dirty="0">
                <a:hlinkClick r:id="rId4"/>
              </a:rPr>
              <a:t>https://doi.org/10.1111/ecc.13380</a:t>
            </a:r>
            <a:endParaRPr lang="en-NZ" sz="800" dirty="0"/>
          </a:p>
          <a:p>
            <a:endParaRPr lang="en-NZ" dirty="0"/>
          </a:p>
        </p:txBody>
      </p:sp>
      <p:sp>
        <p:nvSpPr>
          <p:cNvPr id="5" name="TextBox 4"/>
          <p:cNvSpPr txBox="1"/>
          <p:nvPr/>
        </p:nvSpPr>
        <p:spPr>
          <a:xfrm>
            <a:off x="215838" y="4656656"/>
            <a:ext cx="6660445" cy="1815882"/>
          </a:xfrm>
          <a:prstGeom prst="rect">
            <a:avLst/>
          </a:prstGeom>
          <a:noFill/>
        </p:spPr>
        <p:txBody>
          <a:bodyPr wrap="square" rtlCol="0">
            <a:spAutoFit/>
          </a:bodyPr>
          <a:lstStyle/>
          <a:p>
            <a:r>
              <a:rPr lang="en-NZ" sz="2400" dirty="0"/>
              <a:t>For many Māori, the existing public health system is experienced as hostile and alienating. Whānau members provide support to mitigate this, but it comes as a cost to whānau.</a:t>
            </a:r>
          </a:p>
          <a:p>
            <a:r>
              <a:rPr lang="en-NZ" sz="800" dirty="0"/>
              <a:t>Graham, R. and Masters-Awatere, B. (2020), Experiences of Māori of Aotearoa New Zealand's public health system: a systematic review of two decades of published qualitative research. Australian and New Zealand Journal of Public Health, 44: 193-200. </a:t>
            </a:r>
            <a:r>
              <a:rPr lang="en-NZ" sz="800" dirty="0">
                <a:hlinkClick r:id="rId5"/>
              </a:rPr>
              <a:t>https://doi.org/10.1111/1753-6405.12971</a:t>
            </a:r>
            <a:endParaRPr lang="en-NZ" sz="800" dirty="0"/>
          </a:p>
        </p:txBody>
      </p:sp>
    </p:spTree>
    <p:extLst>
      <p:ext uri="{BB962C8B-B14F-4D97-AF65-F5344CB8AC3E}">
        <p14:creationId xmlns:p14="http://schemas.microsoft.com/office/powerpoint/2010/main" val="3752978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4764" y="1513721"/>
            <a:ext cx="10118035" cy="1938992"/>
          </a:xfrm>
          <a:prstGeom prst="rect">
            <a:avLst/>
          </a:prstGeom>
          <a:noFill/>
        </p:spPr>
        <p:txBody>
          <a:bodyPr wrap="square" rtlCol="0">
            <a:spAutoFit/>
          </a:bodyPr>
          <a:lstStyle/>
          <a:p>
            <a:pPr algn="ctr"/>
            <a:r>
              <a:rPr lang="en-NZ" sz="6000" b="1" dirty="0"/>
              <a:t>How can nurses contribute to improving health equity?</a:t>
            </a:r>
          </a:p>
        </p:txBody>
      </p:sp>
    </p:spTree>
    <p:extLst>
      <p:ext uri="{BB962C8B-B14F-4D97-AF65-F5344CB8AC3E}">
        <p14:creationId xmlns:p14="http://schemas.microsoft.com/office/powerpoint/2010/main" val="2727634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600" y="106317"/>
            <a:ext cx="8581857" cy="5703353"/>
          </a:xfrm>
          <a:prstGeom prst="rect">
            <a:avLst/>
          </a:prstGeom>
        </p:spPr>
      </p:pic>
      <p:pic>
        <p:nvPicPr>
          <p:cNvPr id="5" name="Picture 4"/>
          <p:cNvPicPr>
            <a:picLocks noChangeAspect="1"/>
          </p:cNvPicPr>
          <p:nvPr/>
        </p:nvPicPr>
        <p:blipFill>
          <a:blip r:embed="rId3"/>
          <a:stretch>
            <a:fillRect/>
          </a:stretch>
        </p:blipFill>
        <p:spPr>
          <a:xfrm>
            <a:off x="9181020" y="286089"/>
            <a:ext cx="2523963" cy="1835055"/>
          </a:xfrm>
          <a:prstGeom prst="rect">
            <a:avLst/>
          </a:prstGeom>
        </p:spPr>
      </p:pic>
      <p:pic>
        <p:nvPicPr>
          <p:cNvPr id="6" name="Picture 5"/>
          <p:cNvPicPr>
            <a:picLocks noChangeAspect="1"/>
          </p:cNvPicPr>
          <p:nvPr/>
        </p:nvPicPr>
        <p:blipFill>
          <a:blip r:embed="rId4"/>
          <a:stretch>
            <a:fillRect/>
          </a:stretch>
        </p:blipFill>
        <p:spPr>
          <a:xfrm>
            <a:off x="194600" y="6028930"/>
            <a:ext cx="10815241" cy="749873"/>
          </a:xfrm>
          <a:prstGeom prst="rect">
            <a:avLst/>
          </a:prstGeom>
        </p:spPr>
      </p:pic>
      <p:pic>
        <p:nvPicPr>
          <p:cNvPr id="2" name="Picture 1"/>
          <p:cNvPicPr>
            <a:picLocks noChangeAspect="1"/>
          </p:cNvPicPr>
          <p:nvPr/>
        </p:nvPicPr>
        <p:blipFill>
          <a:blip r:embed="rId5"/>
          <a:stretch>
            <a:fillRect/>
          </a:stretch>
        </p:blipFill>
        <p:spPr>
          <a:xfrm>
            <a:off x="9439437" y="2340404"/>
            <a:ext cx="2417945" cy="3372880"/>
          </a:xfrm>
          <a:prstGeom prst="rect">
            <a:avLst/>
          </a:prstGeom>
        </p:spPr>
      </p:pic>
    </p:spTree>
    <p:extLst>
      <p:ext uri="{BB962C8B-B14F-4D97-AF65-F5344CB8AC3E}">
        <p14:creationId xmlns:p14="http://schemas.microsoft.com/office/powerpoint/2010/main" val="3645969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566" y="202730"/>
            <a:ext cx="9124121" cy="6208009"/>
          </a:xfrm>
          <a:prstGeom prst="rect">
            <a:avLst/>
          </a:prstGeom>
        </p:spPr>
      </p:pic>
      <p:sp>
        <p:nvSpPr>
          <p:cNvPr id="3" name="TextBox 2"/>
          <p:cNvSpPr txBox="1"/>
          <p:nvPr/>
        </p:nvSpPr>
        <p:spPr>
          <a:xfrm>
            <a:off x="516835" y="6430617"/>
            <a:ext cx="9004852" cy="338554"/>
          </a:xfrm>
          <a:prstGeom prst="rect">
            <a:avLst/>
          </a:prstGeom>
          <a:noFill/>
        </p:spPr>
        <p:txBody>
          <a:bodyPr wrap="square" rtlCol="0">
            <a:spAutoFit/>
          </a:bodyPr>
          <a:lstStyle/>
          <a:p>
            <a:r>
              <a:rPr lang="en-NZ" sz="1600" dirty="0"/>
              <a:t>https://nursinganswers.net/essays/causes-maori-health-inequalities-policies-5134.php</a:t>
            </a:r>
          </a:p>
        </p:txBody>
      </p:sp>
      <p:pic>
        <p:nvPicPr>
          <p:cNvPr id="4" name="Picture 3"/>
          <p:cNvPicPr>
            <a:picLocks noChangeAspect="1"/>
          </p:cNvPicPr>
          <p:nvPr/>
        </p:nvPicPr>
        <p:blipFill>
          <a:blip r:embed="rId3"/>
          <a:stretch>
            <a:fillRect/>
          </a:stretch>
        </p:blipFill>
        <p:spPr>
          <a:xfrm>
            <a:off x="9645868" y="347869"/>
            <a:ext cx="2438816" cy="1513210"/>
          </a:xfrm>
          <a:prstGeom prst="rect">
            <a:avLst/>
          </a:prstGeom>
        </p:spPr>
      </p:pic>
      <p:pic>
        <p:nvPicPr>
          <p:cNvPr id="5" name="Picture 4"/>
          <p:cNvPicPr>
            <a:picLocks noChangeAspect="1"/>
          </p:cNvPicPr>
          <p:nvPr/>
        </p:nvPicPr>
        <p:blipFill>
          <a:blip r:embed="rId4"/>
          <a:stretch>
            <a:fillRect/>
          </a:stretch>
        </p:blipFill>
        <p:spPr>
          <a:xfrm>
            <a:off x="9645868" y="2236304"/>
            <a:ext cx="2438816" cy="1596221"/>
          </a:xfrm>
          <a:prstGeom prst="rect">
            <a:avLst/>
          </a:prstGeom>
        </p:spPr>
      </p:pic>
      <p:pic>
        <p:nvPicPr>
          <p:cNvPr id="6" name="Picture 5"/>
          <p:cNvPicPr>
            <a:picLocks noChangeAspect="1"/>
          </p:cNvPicPr>
          <p:nvPr/>
        </p:nvPicPr>
        <p:blipFill>
          <a:blip r:embed="rId5"/>
          <a:stretch>
            <a:fillRect/>
          </a:stretch>
        </p:blipFill>
        <p:spPr>
          <a:xfrm>
            <a:off x="9920314" y="4136897"/>
            <a:ext cx="1889924" cy="2462997"/>
          </a:xfrm>
          <a:prstGeom prst="rect">
            <a:avLst/>
          </a:prstGeom>
        </p:spPr>
      </p:pic>
    </p:spTree>
    <p:extLst>
      <p:ext uri="{BB962C8B-B14F-4D97-AF65-F5344CB8AC3E}">
        <p14:creationId xmlns:p14="http://schemas.microsoft.com/office/powerpoint/2010/main" val="2587216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0406" y="540368"/>
            <a:ext cx="6017283" cy="882033"/>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NZ" b="1" dirty="0"/>
              <a:t>Improving health literacy</a:t>
            </a:r>
          </a:p>
        </p:txBody>
      </p:sp>
      <p:sp>
        <p:nvSpPr>
          <p:cNvPr id="3" name="Text Placeholder 2"/>
          <p:cNvSpPr txBox="1">
            <a:spLocks/>
          </p:cNvSpPr>
          <p:nvPr/>
        </p:nvSpPr>
        <p:spPr>
          <a:xfrm>
            <a:off x="245869" y="1731328"/>
            <a:ext cx="6908079" cy="4648199"/>
          </a:xfrm>
          <a:prstGeom prst="rect">
            <a:avLst/>
          </a:prstGeom>
        </p:spPr>
        <p:txBody>
          <a:bodyPr>
            <a:normAutofit fontScale="92500"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137160" indent="0" algn="just">
              <a:buFont typeface="Arial"/>
              <a:buNone/>
            </a:pPr>
            <a:r>
              <a:rPr lang="en-NZ" sz="3100" dirty="0"/>
              <a:t>Health literacy is the foundation for consumer and whānau engagement. It is being able to obtain, understand and use basic health information to navigate health services and make appropriate health decisions. The health care professional is responsible for presenting health information in a way that a person can understand.’ (Brach et al 2012). </a:t>
            </a:r>
          </a:p>
          <a:p>
            <a:pPr marL="137160" indent="0">
              <a:buFont typeface="Arial"/>
              <a:buNone/>
            </a:pPr>
            <a:endParaRPr lang="en-NZ" sz="1300" dirty="0"/>
          </a:p>
          <a:p>
            <a:pPr marL="137160" indent="0">
              <a:buFont typeface="Arial"/>
              <a:buNone/>
            </a:pPr>
            <a:r>
              <a:rPr lang="en-NZ" sz="1300" dirty="0"/>
              <a:t>Brach C, Keller D, Hernandez LM, et al. 2012. </a:t>
            </a:r>
            <a:r>
              <a:rPr lang="en-NZ" sz="1300" i="1" dirty="0"/>
              <a:t>Ten Attributes of Health Literate Health Care Organizations</a:t>
            </a:r>
            <a:r>
              <a:rPr lang="en-NZ" sz="1300" dirty="0"/>
              <a:t>. Institute of Medicine. URL: </a:t>
            </a:r>
            <a:r>
              <a:rPr lang="en-NZ" sz="1300" b="1" u="sng" dirty="0">
                <a:hlinkClick r:id="rId2"/>
              </a:rPr>
              <a:t>gahealthliteracy.org/</a:t>
            </a:r>
            <a:r>
              <a:rPr lang="en-NZ" sz="1300" b="1" u="sng" dirty="0" err="1">
                <a:hlinkClick r:id="rId2"/>
              </a:rPr>
              <a:t>wp</a:t>
            </a:r>
            <a:r>
              <a:rPr lang="en-NZ" sz="1300" b="1" u="sng" dirty="0">
                <a:hlinkClick r:id="rId2"/>
              </a:rPr>
              <a:t>-content/uploads/2014/07/BPH_Ten_HLit_Attributes.pdf</a:t>
            </a:r>
            <a:endParaRPr lang="en-NZ" sz="1300" dirty="0"/>
          </a:p>
        </p:txBody>
      </p:sp>
      <p:pic>
        <p:nvPicPr>
          <p:cNvPr id="4" name="Picture 3"/>
          <p:cNvPicPr>
            <a:picLocks noChangeAspect="1"/>
          </p:cNvPicPr>
          <p:nvPr/>
        </p:nvPicPr>
        <p:blipFill>
          <a:blip r:embed="rId3"/>
          <a:stretch>
            <a:fillRect/>
          </a:stretch>
        </p:blipFill>
        <p:spPr>
          <a:xfrm>
            <a:off x="7408244" y="2258028"/>
            <a:ext cx="4645555" cy="2048434"/>
          </a:xfrm>
          <a:prstGeom prst="rect">
            <a:avLst/>
          </a:prstGeom>
        </p:spPr>
      </p:pic>
    </p:spTree>
    <p:extLst>
      <p:ext uri="{BB962C8B-B14F-4D97-AF65-F5344CB8AC3E}">
        <p14:creationId xmlns:p14="http://schemas.microsoft.com/office/powerpoint/2010/main" val="2141373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1039091"/>
            <a:ext cx="10131425" cy="4752109"/>
          </a:xfrm>
        </p:spPr>
        <p:txBody>
          <a:bodyPr>
            <a:normAutofit/>
          </a:bodyPr>
          <a:lstStyle/>
          <a:p>
            <a:pPr marL="0" indent="0" algn="just">
              <a:buNone/>
            </a:pPr>
            <a:r>
              <a:rPr lang="en-NZ" sz="3200" dirty="0"/>
              <a:t>“When people move into the nursing reality and become labelled as patients or clients, there are powerful attempts to reshape them to conform to the culture of nursing, often with a great deal of success because nurses are very powerful. Nursing culture is upheld by specialised knowledge. People need what we have to offer and they cannot readily obtain it elsewhere”</a:t>
            </a:r>
          </a:p>
          <a:p>
            <a:pPr marL="0" indent="0">
              <a:buNone/>
            </a:pPr>
            <a:endParaRPr lang="en-NZ" dirty="0"/>
          </a:p>
          <a:p>
            <a:pPr marL="0" indent="0">
              <a:buNone/>
            </a:pPr>
            <a:r>
              <a:rPr lang="en-NZ" sz="1400" dirty="0" err="1"/>
              <a:t>Ramsden</a:t>
            </a:r>
            <a:r>
              <a:rPr lang="en-NZ" sz="1400" dirty="0"/>
              <a:t>, I. (1990). Cultural Safety in Nursing Education in Aotearoa </a:t>
            </a:r>
            <a:r>
              <a:rPr lang="en-NZ" sz="1400" u="sng" dirty="0">
                <a:hlinkClick r:id="rId2"/>
              </a:rPr>
              <a:t>https://trc.org.nz/sites/trc.org.nz/files/digital%20library/Cultural%20safety%20in%20nursing%20education%20in%20Aotearoa.pdf</a:t>
            </a:r>
            <a:r>
              <a:rPr lang="en-NZ" dirty="0"/>
              <a:t> </a:t>
            </a:r>
          </a:p>
          <a:p>
            <a:pPr marL="0" indent="0">
              <a:buNone/>
            </a:pPr>
            <a:endParaRPr lang="en-NZ" dirty="0"/>
          </a:p>
        </p:txBody>
      </p:sp>
    </p:spTree>
    <p:extLst>
      <p:ext uri="{BB962C8B-B14F-4D97-AF65-F5344CB8AC3E}">
        <p14:creationId xmlns:p14="http://schemas.microsoft.com/office/powerpoint/2010/main" val="1926504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4904" y="176050"/>
            <a:ext cx="4834547" cy="5846571"/>
          </a:xfrm>
          <a:prstGeom prst="rect">
            <a:avLst/>
          </a:prstGeom>
        </p:spPr>
      </p:pic>
      <p:pic>
        <p:nvPicPr>
          <p:cNvPr id="3" name="Picture 2"/>
          <p:cNvPicPr>
            <a:picLocks noChangeAspect="1"/>
          </p:cNvPicPr>
          <p:nvPr/>
        </p:nvPicPr>
        <p:blipFill>
          <a:blip r:embed="rId3"/>
          <a:stretch>
            <a:fillRect/>
          </a:stretch>
        </p:blipFill>
        <p:spPr>
          <a:xfrm>
            <a:off x="6445955" y="200914"/>
            <a:ext cx="4966186" cy="5785284"/>
          </a:xfrm>
          <a:prstGeom prst="rect">
            <a:avLst/>
          </a:prstGeom>
        </p:spPr>
      </p:pic>
      <p:pic>
        <p:nvPicPr>
          <p:cNvPr id="4" name="Picture 3"/>
          <p:cNvPicPr>
            <a:picLocks noChangeAspect="1"/>
          </p:cNvPicPr>
          <p:nvPr/>
        </p:nvPicPr>
        <p:blipFill>
          <a:blip r:embed="rId4"/>
          <a:stretch>
            <a:fillRect/>
          </a:stretch>
        </p:blipFill>
        <p:spPr>
          <a:xfrm>
            <a:off x="3483042" y="6194241"/>
            <a:ext cx="5925826" cy="506012"/>
          </a:xfrm>
          <a:prstGeom prst="rect">
            <a:avLst/>
          </a:prstGeom>
        </p:spPr>
      </p:pic>
    </p:spTree>
    <p:extLst>
      <p:ext uri="{BB962C8B-B14F-4D97-AF65-F5344CB8AC3E}">
        <p14:creationId xmlns:p14="http://schemas.microsoft.com/office/powerpoint/2010/main" val="1281477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1200" y="111044"/>
            <a:ext cx="4629522" cy="6648952"/>
          </a:xfrm>
          <a:prstGeom prst="rect">
            <a:avLst/>
          </a:prstGeom>
        </p:spPr>
      </p:pic>
      <p:pic>
        <p:nvPicPr>
          <p:cNvPr id="6" name="Picture 5"/>
          <p:cNvPicPr>
            <a:picLocks noChangeAspect="1"/>
          </p:cNvPicPr>
          <p:nvPr/>
        </p:nvPicPr>
        <p:blipFill>
          <a:blip r:embed="rId3"/>
          <a:stretch>
            <a:fillRect/>
          </a:stretch>
        </p:blipFill>
        <p:spPr>
          <a:xfrm>
            <a:off x="7006079" y="92553"/>
            <a:ext cx="5020269" cy="6599583"/>
          </a:xfrm>
          <a:prstGeom prst="rect">
            <a:avLst/>
          </a:prstGeom>
        </p:spPr>
      </p:pic>
      <p:sp>
        <p:nvSpPr>
          <p:cNvPr id="7" name="TextBox 6"/>
          <p:cNvSpPr txBox="1"/>
          <p:nvPr/>
        </p:nvSpPr>
        <p:spPr>
          <a:xfrm>
            <a:off x="5028696" y="1967508"/>
            <a:ext cx="1729408" cy="1815882"/>
          </a:xfrm>
          <a:prstGeom prst="rect">
            <a:avLst/>
          </a:prstGeom>
          <a:noFill/>
        </p:spPr>
        <p:txBody>
          <a:bodyPr wrap="square" rtlCol="0">
            <a:spAutoFit/>
          </a:bodyPr>
          <a:lstStyle/>
          <a:p>
            <a:pPr algn="ctr"/>
            <a:r>
              <a:rPr lang="en-NZ" sz="2800" b="1" dirty="0"/>
              <a:t>HEALTH SECTOR REFORMS 2022</a:t>
            </a:r>
          </a:p>
        </p:txBody>
      </p:sp>
    </p:spTree>
    <p:extLst>
      <p:ext uri="{BB962C8B-B14F-4D97-AF65-F5344CB8AC3E}">
        <p14:creationId xmlns:p14="http://schemas.microsoft.com/office/powerpoint/2010/main" val="428629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000" y="1441174"/>
            <a:ext cx="11414758" cy="3180522"/>
          </a:xfrm>
          <a:prstGeom prst="rect">
            <a:avLst/>
          </a:prstGeom>
        </p:spPr>
      </p:pic>
    </p:spTree>
    <p:extLst>
      <p:ext uri="{BB962C8B-B14F-4D97-AF65-F5344CB8AC3E}">
        <p14:creationId xmlns:p14="http://schemas.microsoft.com/office/powerpoint/2010/main" val="3774023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6865" y="1172095"/>
            <a:ext cx="8079971" cy="5293757"/>
          </a:xfrm>
          <a:prstGeom prst="rect">
            <a:avLst/>
          </a:prstGeom>
        </p:spPr>
        <p:txBody>
          <a:bodyPr wrap="square">
            <a:spAutoFit/>
          </a:bodyPr>
          <a:lstStyle/>
          <a:p>
            <a:pPr algn="just"/>
            <a:r>
              <a:rPr lang="en-NZ" sz="2800" dirty="0"/>
              <a:t>“Nursing in New Zealand has moved with this relationship with the indigenous people and is at the forefront of real change. Change has been naïve, painful, misunderstood and resisted. It has also been exciting and at times triumphant, and is absolutely inevitable. It is the right time for this idea. This is part of the process toward the maturing of the new societies which make up the recent story of the islands which some call New Zealand and some call Aotearoa.”</a:t>
            </a:r>
          </a:p>
          <a:p>
            <a:endParaRPr lang="en-NZ" dirty="0"/>
          </a:p>
          <a:p>
            <a:endParaRPr lang="en-NZ" dirty="0"/>
          </a:p>
          <a:p>
            <a:r>
              <a:rPr lang="en-NZ" sz="1100" dirty="0" err="1"/>
              <a:t>Ramsden</a:t>
            </a:r>
            <a:r>
              <a:rPr lang="en-NZ" sz="1100" dirty="0"/>
              <a:t>, I. (1990). Cultural Safety in Nursing Education in Aotearoa </a:t>
            </a:r>
            <a:r>
              <a:rPr lang="en-NZ" sz="1100" u="sng" dirty="0">
                <a:hlinkClick r:id="rId2"/>
              </a:rPr>
              <a:t>https://trc.org.nz/sites/trc.org.nz/files/digital%20library/Cultural%20safety%20in%20nursing%20education%20in%20Aotearoa.pdf</a:t>
            </a:r>
            <a:endParaRPr lang="en-NZ" dirty="0"/>
          </a:p>
        </p:txBody>
      </p:sp>
    </p:spTree>
    <p:extLst>
      <p:ext uri="{BB962C8B-B14F-4D97-AF65-F5344CB8AC3E}">
        <p14:creationId xmlns:p14="http://schemas.microsoft.com/office/powerpoint/2010/main" val="1940115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1304"/>
            <a:ext cx="10131425" cy="950843"/>
          </a:xfrm>
        </p:spPr>
        <p:txBody>
          <a:bodyPr/>
          <a:lstStyle/>
          <a:p>
            <a:r>
              <a:rPr lang="en-NZ" b="1" dirty="0"/>
              <a:t>Overview of presentation</a:t>
            </a:r>
          </a:p>
        </p:txBody>
      </p:sp>
      <p:sp>
        <p:nvSpPr>
          <p:cNvPr id="3" name="Content Placeholder 2"/>
          <p:cNvSpPr>
            <a:spLocks noGrp="1"/>
          </p:cNvSpPr>
          <p:nvPr>
            <p:ph idx="1"/>
          </p:nvPr>
        </p:nvSpPr>
        <p:spPr>
          <a:xfrm>
            <a:off x="685800" y="1391478"/>
            <a:ext cx="10131425" cy="4919869"/>
          </a:xfrm>
        </p:spPr>
        <p:txBody>
          <a:bodyPr>
            <a:normAutofit lnSpcReduction="10000"/>
          </a:bodyPr>
          <a:lstStyle/>
          <a:p>
            <a:endParaRPr lang="en-NZ" sz="2400" dirty="0"/>
          </a:p>
          <a:p>
            <a:r>
              <a:rPr lang="en-NZ" sz="2800" dirty="0"/>
              <a:t>Revisit cultural safety</a:t>
            </a:r>
          </a:p>
          <a:p>
            <a:r>
              <a:rPr lang="en-NZ" sz="2800" dirty="0"/>
              <a:t>Reflection on who you are and how this influences your practice</a:t>
            </a:r>
          </a:p>
          <a:p>
            <a:r>
              <a:rPr lang="en-NZ" sz="2800" dirty="0"/>
              <a:t>Understanding unconscious bias in health care</a:t>
            </a:r>
          </a:p>
          <a:p>
            <a:r>
              <a:rPr lang="en-NZ" sz="2800" dirty="0"/>
              <a:t>Equity vs Equality</a:t>
            </a:r>
          </a:p>
          <a:p>
            <a:r>
              <a:rPr lang="en-NZ" sz="2800" dirty="0"/>
              <a:t>Improving health outcomes and equity</a:t>
            </a:r>
          </a:p>
          <a:p>
            <a:r>
              <a:rPr lang="en-NZ" sz="2800" dirty="0"/>
              <a:t>What do our patients say</a:t>
            </a:r>
          </a:p>
          <a:p>
            <a:r>
              <a:rPr lang="en-NZ" sz="2800" dirty="0"/>
              <a:t>Nursing contribution to improving equity</a:t>
            </a:r>
          </a:p>
          <a:p>
            <a:r>
              <a:rPr lang="en-NZ" sz="2800" dirty="0"/>
              <a:t>Health reforms 2022</a:t>
            </a:r>
          </a:p>
          <a:p>
            <a:endParaRPr lang="en-NZ" sz="2400" dirty="0"/>
          </a:p>
          <a:p>
            <a:endParaRPr lang="en-NZ" sz="2400" dirty="0"/>
          </a:p>
        </p:txBody>
      </p:sp>
    </p:spTree>
    <p:extLst>
      <p:ext uri="{BB962C8B-B14F-4D97-AF65-F5344CB8AC3E}">
        <p14:creationId xmlns:p14="http://schemas.microsoft.com/office/powerpoint/2010/main" val="11736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8656"/>
            <a:ext cx="10131425" cy="1011382"/>
          </a:xfrm>
        </p:spPr>
        <p:txBody>
          <a:bodyPr/>
          <a:lstStyle/>
          <a:p>
            <a:r>
              <a:rPr lang="en-NZ" b="1" dirty="0"/>
              <a:t>Definition of Cultural Safety</a:t>
            </a:r>
          </a:p>
        </p:txBody>
      </p:sp>
      <p:sp>
        <p:nvSpPr>
          <p:cNvPr id="3" name="Content Placeholder 2"/>
          <p:cNvSpPr>
            <a:spLocks noGrp="1"/>
          </p:cNvSpPr>
          <p:nvPr>
            <p:ph idx="1"/>
          </p:nvPr>
        </p:nvSpPr>
        <p:spPr>
          <a:xfrm>
            <a:off x="685801" y="1512917"/>
            <a:ext cx="10131425" cy="5086666"/>
          </a:xfrm>
        </p:spPr>
        <p:txBody>
          <a:bodyPr>
            <a:normAutofit/>
          </a:bodyPr>
          <a:lstStyle/>
          <a:p>
            <a:pPr marL="0" indent="0" algn="just">
              <a:buNone/>
            </a:pPr>
            <a:r>
              <a:rPr lang="en-NZ" sz="2400" dirty="0"/>
              <a:t>The effective nursing practice of a person or family from another culture, and is determined by that person or family. Culture includes, but is not restricted to, age or generation; gender; sexual orientation; occupation and socioeconomic status; ethnic origin or migrant experience; religious or spiritual belief; and disability.</a:t>
            </a:r>
          </a:p>
          <a:p>
            <a:pPr marL="0" indent="0" algn="just">
              <a:buNone/>
            </a:pPr>
            <a:endParaRPr lang="en-NZ" sz="2400" dirty="0"/>
          </a:p>
          <a:p>
            <a:pPr marL="0" indent="0" algn="just">
              <a:buNone/>
            </a:pPr>
            <a:r>
              <a:rPr lang="en-NZ" sz="2400" dirty="0"/>
              <a:t>The nurse delivering the nursing service will have undertaken a process of reflection on his or her personal cultural identity and will recognise the impact that his or her personal culture has on his or her professional practice. Unsafe cultural practice comprises any action which diminishes, demeans or disempowers the cultural identity and well being of an individual.</a:t>
            </a:r>
          </a:p>
          <a:p>
            <a:pPr marL="0" indent="0">
              <a:buNone/>
            </a:pPr>
            <a:endParaRPr lang="en-NZ" dirty="0"/>
          </a:p>
        </p:txBody>
      </p:sp>
    </p:spTree>
    <p:extLst>
      <p:ext uri="{BB962C8B-B14F-4D97-AF65-F5344CB8AC3E}">
        <p14:creationId xmlns:p14="http://schemas.microsoft.com/office/powerpoint/2010/main" val="268474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22914" y="1917325"/>
            <a:ext cx="4663844" cy="3322608"/>
          </a:xfrm>
          <a:prstGeom prst="rect">
            <a:avLst/>
          </a:prstGeom>
        </p:spPr>
      </p:pic>
      <p:pic>
        <p:nvPicPr>
          <p:cNvPr id="6" name="Picture 5"/>
          <p:cNvPicPr>
            <a:picLocks noChangeAspect="1"/>
          </p:cNvPicPr>
          <p:nvPr/>
        </p:nvPicPr>
        <p:blipFill>
          <a:blip r:embed="rId3">
            <a:duotone>
              <a:prstClr val="black"/>
              <a:schemeClr val="accent5">
                <a:tint val="45000"/>
                <a:satMod val="400000"/>
              </a:schemeClr>
            </a:duotone>
          </a:blip>
          <a:stretch>
            <a:fillRect/>
          </a:stretch>
        </p:blipFill>
        <p:spPr>
          <a:xfrm>
            <a:off x="686650" y="410616"/>
            <a:ext cx="5980694" cy="749873"/>
          </a:xfrm>
          <a:prstGeom prst="rect">
            <a:avLst/>
          </a:prstGeom>
        </p:spPr>
      </p:pic>
      <p:sp>
        <p:nvSpPr>
          <p:cNvPr id="7" name="TextBox 6"/>
          <p:cNvSpPr txBox="1"/>
          <p:nvPr/>
        </p:nvSpPr>
        <p:spPr>
          <a:xfrm>
            <a:off x="482137" y="1685803"/>
            <a:ext cx="5960226" cy="3785652"/>
          </a:xfrm>
          <a:prstGeom prst="rect">
            <a:avLst/>
          </a:prstGeom>
          <a:noFill/>
        </p:spPr>
        <p:txBody>
          <a:bodyPr wrap="square" rtlCol="0">
            <a:spAutoFit/>
          </a:bodyPr>
          <a:lstStyle/>
          <a:p>
            <a:pPr marL="457200" indent="-457200" algn="just">
              <a:buFont typeface="+mj-lt"/>
              <a:buAutoNum type="arabicPeriod"/>
            </a:pPr>
            <a:r>
              <a:rPr lang="en-NZ" sz="2000" dirty="0"/>
              <a:t>Cultural safety aims to improve health status of New Zealanders and applies to all relationships.</a:t>
            </a:r>
          </a:p>
          <a:p>
            <a:pPr marL="457200" indent="-457200" algn="just">
              <a:buFont typeface="+mj-lt"/>
              <a:buAutoNum type="arabicPeriod"/>
            </a:pPr>
            <a:r>
              <a:rPr lang="en-NZ" sz="2000" dirty="0"/>
              <a:t>Cultural safety aims to enhance the delivery of health and disability services through a culturally safe nursing workforce.</a:t>
            </a:r>
          </a:p>
          <a:p>
            <a:pPr marL="457200" indent="-457200" algn="just">
              <a:buFont typeface="+mj-lt"/>
              <a:buAutoNum type="arabicPeriod"/>
            </a:pPr>
            <a:r>
              <a:rPr lang="en-NZ" sz="2000" dirty="0"/>
              <a:t>Cultural safety is broad in its application.</a:t>
            </a:r>
          </a:p>
          <a:p>
            <a:pPr marL="457200" indent="-457200" algn="just">
              <a:buFont typeface="+mj-lt"/>
              <a:buAutoNum type="arabicPeriod"/>
            </a:pPr>
            <a:r>
              <a:rPr lang="en-NZ" sz="2000" dirty="0"/>
              <a:t>Cultural safety has a close focus on: understanding the impact of a nurse as a bearer of his/her own culture, history, attitudes and life experiences and the response other people make to these factors; balancing power relationships and understanding power imbalances.</a:t>
            </a:r>
          </a:p>
        </p:txBody>
      </p:sp>
      <p:sp>
        <p:nvSpPr>
          <p:cNvPr id="9" name="TextBox 8"/>
          <p:cNvSpPr txBox="1"/>
          <p:nvPr/>
        </p:nvSpPr>
        <p:spPr>
          <a:xfrm>
            <a:off x="2585258" y="5843847"/>
            <a:ext cx="7697585" cy="523220"/>
          </a:xfrm>
          <a:prstGeom prst="rect">
            <a:avLst/>
          </a:prstGeom>
          <a:noFill/>
        </p:spPr>
        <p:txBody>
          <a:bodyPr wrap="square" rtlCol="0">
            <a:spAutoFit/>
          </a:bodyPr>
          <a:lstStyle/>
          <a:p>
            <a:r>
              <a:rPr lang="en-NZ" sz="1400" dirty="0"/>
              <a:t>Nursing Council of New Zealand. (2011). </a:t>
            </a:r>
            <a:r>
              <a:rPr lang="en-NZ" sz="1400" i="1" dirty="0"/>
              <a:t>Guidelines for Cultural Safety, the Treaty of Waitangi and Māori Health in Nursing Education and Practice</a:t>
            </a:r>
            <a:r>
              <a:rPr lang="en-NZ" sz="1400" dirty="0"/>
              <a:t>. Author.</a:t>
            </a:r>
          </a:p>
        </p:txBody>
      </p:sp>
    </p:spTree>
    <p:extLst>
      <p:ext uri="{BB962C8B-B14F-4D97-AF65-F5344CB8AC3E}">
        <p14:creationId xmlns:p14="http://schemas.microsoft.com/office/powerpoint/2010/main" val="3836894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0826" y="810541"/>
            <a:ext cx="6590347" cy="5236918"/>
          </a:xfrm>
          <a:prstGeom prst="rect">
            <a:avLst/>
          </a:prstGeom>
        </p:spPr>
      </p:pic>
      <p:pic>
        <p:nvPicPr>
          <p:cNvPr id="3" name="Picture 2"/>
          <p:cNvPicPr>
            <a:picLocks noChangeAspect="1"/>
          </p:cNvPicPr>
          <p:nvPr/>
        </p:nvPicPr>
        <p:blipFill>
          <a:blip r:embed="rId3"/>
          <a:stretch>
            <a:fillRect/>
          </a:stretch>
        </p:blipFill>
        <p:spPr>
          <a:xfrm>
            <a:off x="9545950" y="409193"/>
            <a:ext cx="2493480" cy="1633870"/>
          </a:xfrm>
          <a:prstGeom prst="rect">
            <a:avLst/>
          </a:prstGeom>
        </p:spPr>
      </p:pic>
      <p:pic>
        <p:nvPicPr>
          <p:cNvPr id="4" name="Picture 3"/>
          <p:cNvPicPr>
            <a:picLocks noChangeAspect="1"/>
          </p:cNvPicPr>
          <p:nvPr/>
        </p:nvPicPr>
        <p:blipFill>
          <a:blip r:embed="rId4"/>
          <a:stretch>
            <a:fillRect/>
          </a:stretch>
        </p:blipFill>
        <p:spPr>
          <a:xfrm>
            <a:off x="9570336" y="2553603"/>
            <a:ext cx="2444708" cy="1518036"/>
          </a:xfrm>
          <a:prstGeom prst="rect">
            <a:avLst/>
          </a:prstGeom>
        </p:spPr>
      </p:pic>
      <p:pic>
        <p:nvPicPr>
          <p:cNvPr id="5" name="Picture 4"/>
          <p:cNvPicPr>
            <a:picLocks noChangeAspect="1"/>
          </p:cNvPicPr>
          <p:nvPr/>
        </p:nvPicPr>
        <p:blipFill>
          <a:blip r:embed="rId5"/>
          <a:stretch>
            <a:fillRect/>
          </a:stretch>
        </p:blipFill>
        <p:spPr>
          <a:xfrm>
            <a:off x="10344580" y="4728762"/>
            <a:ext cx="1261981" cy="1639966"/>
          </a:xfrm>
          <a:prstGeom prst="rect">
            <a:avLst/>
          </a:prstGeom>
        </p:spPr>
      </p:pic>
      <p:pic>
        <p:nvPicPr>
          <p:cNvPr id="6" name="Picture 5"/>
          <p:cNvPicPr>
            <a:picLocks noChangeAspect="1"/>
          </p:cNvPicPr>
          <p:nvPr/>
        </p:nvPicPr>
        <p:blipFill>
          <a:blip r:embed="rId6"/>
          <a:stretch>
            <a:fillRect/>
          </a:stretch>
        </p:blipFill>
        <p:spPr>
          <a:xfrm>
            <a:off x="359851" y="3585766"/>
            <a:ext cx="2286198" cy="1548518"/>
          </a:xfrm>
          <a:prstGeom prst="rect">
            <a:avLst/>
          </a:prstGeom>
        </p:spPr>
      </p:pic>
      <p:pic>
        <p:nvPicPr>
          <p:cNvPr id="7" name="Picture 6"/>
          <p:cNvPicPr>
            <a:picLocks noChangeAspect="1"/>
          </p:cNvPicPr>
          <p:nvPr/>
        </p:nvPicPr>
        <p:blipFill>
          <a:blip r:embed="rId7"/>
          <a:stretch>
            <a:fillRect/>
          </a:stretch>
        </p:blipFill>
        <p:spPr>
          <a:xfrm>
            <a:off x="418950" y="1684103"/>
            <a:ext cx="2304488" cy="1261981"/>
          </a:xfrm>
          <a:prstGeom prst="rect">
            <a:avLst/>
          </a:prstGeom>
        </p:spPr>
      </p:pic>
    </p:spTree>
    <p:extLst>
      <p:ext uri="{BB962C8B-B14F-4D97-AF65-F5344CB8AC3E}">
        <p14:creationId xmlns:p14="http://schemas.microsoft.com/office/powerpoint/2010/main" val="202446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2413"/>
            <a:ext cx="10131425" cy="977900"/>
          </a:xfrm>
        </p:spPr>
        <p:txBody>
          <a:bodyPr>
            <a:normAutofit/>
          </a:bodyPr>
          <a:lstStyle/>
          <a:p>
            <a:pPr algn="ctr"/>
            <a:r>
              <a:rPr lang="en-NZ" sz="4000" b="1" dirty="0"/>
              <a:t>Who are you?</a:t>
            </a:r>
          </a:p>
        </p:txBody>
      </p:sp>
      <p:pic>
        <p:nvPicPr>
          <p:cNvPr id="4" name="Content Placeholder 3"/>
          <p:cNvPicPr>
            <a:picLocks noGrp="1" noChangeAspect="1"/>
          </p:cNvPicPr>
          <p:nvPr>
            <p:ph idx="4294967295"/>
          </p:nvPr>
        </p:nvPicPr>
        <p:blipFill>
          <a:blip r:embed="rId2"/>
          <a:stretch>
            <a:fillRect/>
          </a:stretch>
        </p:blipFill>
        <p:spPr>
          <a:xfrm>
            <a:off x="427383" y="1309948"/>
            <a:ext cx="4929808" cy="4972355"/>
          </a:xfrm>
          <a:prstGeom prst="rect">
            <a:avLst/>
          </a:prstGeom>
        </p:spPr>
      </p:pic>
      <p:pic>
        <p:nvPicPr>
          <p:cNvPr id="5" name="Picture 4"/>
          <p:cNvPicPr>
            <a:picLocks noChangeAspect="1"/>
          </p:cNvPicPr>
          <p:nvPr/>
        </p:nvPicPr>
        <p:blipFill>
          <a:blip r:embed="rId3"/>
          <a:stretch>
            <a:fillRect/>
          </a:stretch>
        </p:blipFill>
        <p:spPr>
          <a:xfrm>
            <a:off x="6495644" y="1970611"/>
            <a:ext cx="4554107" cy="3426249"/>
          </a:xfrm>
          <a:prstGeom prst="rect">
            <a:avLst/>
          </a:prstGeom>
        </p:spPr>
      </p:pic>
    </p:spTree>
    <p:extLst>
      <p:ext uri="{BB962C8B-B14F-4D97-AF65-F5344CB8AC3E}">
        <p14:creationId xmlns:p14="http://schemas.microsoft.com/office/powerpoint/2010/main" val="2816522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323" y="218433"/>
            <a:ext cx="2667962" cy="1815882"/>
          </a:xfrm>
          <a:prstGeom prst="rect">
            <a:avLst/>
          </a:prstGeom>
          <a:noFill/>
        </p:spPr>
        <p:txBody>
          <a:bodyPr wrap="square" rtlCol="0">
            <a:spAutoFit/>
          </a:bodyPr>
          <a:lstStyle/>
          <a:p>
            <a:r>
              <a:rPr lang="en-NZ" sz="2800" b="1" dirty="0"/>
              <a:t>What are your values?</a:t>
            </a:r>
          </a:p>
          <a:p>
            <a:r>
              <a:rPr lang="en-NZ" sz="2800" b="1" dirty="0"/>
              <a:t>Where do they come from?</a:t>
            </a:r>
          </a:p>
        </p:txBody>
      </p:sp>
      <p:pic>
        <p:nvPicPr>
          <p:cNvPr id="3" name="Picture 2"/>
          <p:cNvPicPr>
            <a:picLocks noChangeAspect="1"/>
          </p:cNvPicPr>
          <p:nvPr/>
        </p:nvPicPr>
        <p:blipFill>
          <a:blip r:embed="rId2"/>
          <a:stretch>
            <a:fillRect/>
          </a:stretch>
        </p:blipFill>
        <p:spPr>
          <a:xfrm>
            <a:off x="6096000" y="199702"/>
            <a:ext cx="2737341" cy="1853345"/>
          </a:xfrm>
          <a:prstGeom prst="rect">
            <a:avLst/>
          </a:prstGeom>
        </p:spPr>
      </p:pic>
      <p:pic>
        <p:nvPicPr>
          <p:cNvPr id="4" name="Picture 3"/>
          <p:cNvPicPr>
            <a:picLocks noChangeAspect="1"/>
          </p:cNvPicPr>
          <p:nvPr/>
        </p:nvPicPr>
        <p:blipFill>
          <a:blip r:embed="rId3"/>
          <a:stretch>
            <a:fillRect/>
          </a:stretch>
        </p:blipFill>
        <p:spPr>
          <a:xfrm>
            <a:off x="3014066" y="199702"/>
            <a:ext cx="2938527" cy="1853345"/>
          </a:xfrm>
          <a:prstGeom prst="rect">
            <a:avLst/>
          </a:prstGeom>
        </p:spPr>
      </p:pic>
      <p:pic>
        <p:nvPicPr>
          <p:cNvPr id="5" name="Picture 4"/>
          <p:cNvPicPr>
            <a:picLocks noChangeAspect="1"/>
          </p:cNvPicPr>
          <p:nvPr/>
        </p:nvPicPr>
        <p:blipFill>
          <a:blip r:embed="rId4"/>
          <a:stretch>
            <a:fillRect/>
          </a:stretch>
        </p:blipFill>
        <p:spPr>
          <a:xfrm>
            <a:off x="9068229" y="199702"/>
            <a:ext cx="2883658" cy="1908213"/>
          </a:xfrm>
          <a:prstGeom prst="rect">
            <a:avLst/>
          </a:prstGeom>
        </p:spPr>
      </p:pic>
      <p:sp>
        <p:nvSpPr>
          <p:cNvPr id="6" name="TextBox 5"/>
          <p:cNvSpPr txBox="1"/>
          <p:nvPr/>
        </p:nvSpPr>
        <p:spPr>
          <a:xfrm>
            <a:off x="4005778" y="4651863"/>
            <a:ext cx="5062451" cy="584775"/>
          </a:xfrm>
          <a:prstGeom prst="rect">
            <a:avLst/>
          </a:prstGeom>
          <a:noFill/>
        </p:spPr>
        <p:txBody>
          <a:bodyPr wrap="square" rtlCol="0">
            <a:spAutoFit/>
          </a:bodyPr>
          <a:lstStyle/>
          <a:p>
            <a:r>
              <a:rPr lang="en-NZ" sz="3200" b="1" dirty="0"/>
              <a:t>What is your worldview?</a:t>
            </a:r>
          </a:p>
        </p:txBody>
      </p:sp>
      <p:pic>
        <p:nvPicPr>
          <p:cNvPr id="7" name="Picture 6"/>
          <p:cNvPicPr>
            <a:picLocks noChangeAspect="1"/>
          </p:cNvPicPr>
          <p:nvPr/>
        </p:nvPicPr>
        <p:blipFill>
          <a:blip r:embed="rId5"/>
          <a:stretch>
            <a:fillRect/>
          </a:stretch>
        </p:blipFill>
        <p:spPr>
          <a:xfrm>
            <a:off x="4646907" y="5376767"/>
            <a:ext cx="3310415" cy="1390008"/>
          </a:xfrm>
          <a:prstGeom prst="rect">
            <a:avLst/>
          </a:prstGeom>
        </p:spPr>
      </p:pic>
      <p:pic>
        <p:nvPicPr>
          <p:cNvPr id="8" name="Picture 7"/>
          <p:cNvPicPr>
            <a:picLocks noChangeAspect="1"/>
          </p:cNvPicPr>
          <p:nvPr/>
        </p:nvPicPr>
        <p:blipFill>
          <a:blip r:embed="rId6"/>
          <a:stretch>
            <a:fillRect/>
          </a:stretch>
        </p:blipFill>
        <p:spPr>
          <a:xfrm>
            <a:off x="301274" y="4795642"/>
            <a:ext cx="3164098" cy="1956986"/>
          </a:xfrm>
          <a:prstGeom prst="rect">
            <a:avLst/>
          </a:prstGeom>
        </p:spPr>
      </p:pic>
      <p:pic>
        <p:nvPicPr>
          <p:cNvPr id="9" name="Picture 8"/>
          <p:cNvPicPr>
            <a:picLocks noChangeAspect="1"/>
          </p:cNvPicPr>
          <p:nvPr/>
        </p:nvPicPr>
        <p:blipFill>
          <a:blip r:embed="rId7"/>
          <a:stretch>
            <a:fillRect/>
          </a:stretch>
        </p:blipFill>
        <p:spPr>
          <a:xfrm>
            <a:off x="8951851" y="4792377"/>
            <a:ext cx="2810500" cy="1950889"/>
          </a:xfrm>
          <a:prstGeom prst="rect">
            <a:avLst/>
          </a:prstGeom>
        </p:spPr>
      </p:pic>
      <p:sp>
        <p:nvSpPr>
          <p:cNvPr id="10" name="TextBox 9"/>
          <p:cNvSpPr txBox="1"/>
          <p:nvPr/>
        </p:nvSpPr>
        <p:spPr>
          <a:xfrm>
            <a:off x="4243329" y="2245779"/>
            <a:ext cx="6242858" cy="523220"/>
          </a:xfrm>
          <a:prstGeom prst="rect">
            <a:avLst/>
          </a:prstGeom>
          <a:noFill/>
        </p:spPr>
        <p:txBody>
          <a:bodyPr wrap="square" rtlCol="0">
            <a:spAutoFit/>
          </a:bodyPr>
          <a:lstStyle/>
          <a:p>
            <a:r>
              <a:rPr lang="en-NZ" sz="2800" b="1" dirty="0"/>
              <a:t>What are your customs and traditions?</a:t>
            </a:r>
          </a:p>
        </p:txBody>
      </p:sp>
      <p:pic>
        <p:nvPicPr>
          <p:cNvPr id="11" name="Picture 10"/>
          <p:cNvPicPr>
            <a:picLocks noChangeAspect="1"/>
          </p:cNvPicPr>
          <p:nvPr/>
        </p:nvPicPr>
        <p:blipFill>
          <a:blip r:embed="rId8"/>
          <a:stretch>
            <a:fillRect/>
          </a:stretch>
        </p:blipFill>
        <p:spPr>
          <a:xfrm>
            <a:off x="1803933" y="2754333"/>
            <a:ext cx="1814167" cy="1285271"/>
          </a:xfrm>
          <a:prstGeom prst="rect">
            <a:avLst/>
          </a:prstGeom>
        </p:spPr>
      </p:pic>
      <p:pic>
        <p:nvPicPr>
          <p:cNvPr id="12" name="Picture 11"/>
          <p:cNvPicPr>
            <a:picLocks noChangeAspect="1"/>
          </p:cNvPicPr>
          <p:nvPr/>
        </p:nvPicPr>
        <p:blipFill>
          <a:blip r:embed="rId9"/>
          <a:stretch>
            <a:fillRect/>
          </a:stretch>
        </p:blipFill>
        <p:spPr>
          <a:xfrm>
            <a:off x="3679103" y="3335912"/>
            <a:ext cx="1704283" cy="1286459"/>
          </a:xfrm>
          <a:prstGeom prst="rect">
            <a:avLst/>
          </a:prstGeom>
        </p:spPr>
      </p:pic>
      <p:pic>
        <p:nvPicPr>
          <p:cNvPr id="13" name="Picture 12"/>
          <p:cNvPicPr>
            <a:picLocks noChangeAspect="1"/>
          </p:cNvPicPr>
          <p:nvPr/>
        </p:nvPicPr>
        <p:blipFill>
          <a:blip r:embed="rId10"/>
          <a:stretch>
            <a:fillRect/>
          </a:stretch>
        </p:blipFill>
        <p:spPr>
          <a:xfrm>
            <a:off x="99403" y="2171567"/>
            <a:ext cx="1652159" cy="2450804"/>
          </a:xfrm>
          <a:prstGeom prst="rect">
            <a:avLst/>
          </a:prstGeom>
        </p:spPr>
      </p:pic>
      <p:pic>
        <p:nvPicPr>
          <p:cNvPr id="14" name="Picture 13"/>
          <p:cNvPicPr>
            <a:picLocks noChangeAspect="1"/>
          </p:cNvPicPr>
          <p:nvPr/>
        </p:nvPicPr>
        <p:blipFill>
          <a:blip r:embed="rId11"/>
          <a:stretch>
            <a:fillRect/>
          </a:stretch>
        </p:blipFill>
        <p:spPr>
          <a:xfrm>
            <a:off x="5555930" y="2904271"/>
            <a:ext cx="1854625" cy="1484788"/>
          </a:xfrm>
          <a:prstGeom prst="rect">
            <a:avLst/>
          </a:prstGeom>
        </p:spPr>
      </p:pic>
      <p:pic>
        <p:nvPicPr>
          <p:cNvPr id="15" name="Picture 14"/>
          <p:cNvPicPr>
            <a:picLocks noChangeAspect="1"/>
          </p:cNvPicPr>
          <p:nvPr/>
        </p:nvPicPr>
        <p:blipFill>
          <a:blip r:embed="rId12"/>
          <a:stretch>
            <a:fillRect/>
          </a:stretch>
        </p:blipFill>
        <p:spPr>
          <a:xfrm>
            <a:off x="7583099" y="3145235"/>
            <a:ext cx="2468476" cy="1412121"/>
          </a:xfrm>
          <a:prstGeom prst="rect">
            <a:avLst/>
          </a:prstGeom>
        </p:spPr>
      </p:pic>
      <p:pic>
        <p:nvPicPr>
          <p:cNvPr id="16" name="Picture 15"/>
          <p:cNvPicPr>
            <a:picLocks noChangeAspect="1"/>
          </p:cNvPicPr>
          <p:nvPr/>
        </p:nvPicPr>
        <p:blipFill>
          <a:blip r:embed="rId13"/>
          <a:stretch>
            <a:fillRect/>
          </a:stretch>
        </p:blipFill>
        <p:spPr>
          <a:xfrm>
            <a:off x="10173581" y="2627981"/>
            <a:ext cx="1896421" cy="1644329"/>
          </a:xfrm>
          <a:prstGeom prst="rect">
            <a:avLst/>
          </a:prstGeom>
        </p:spPr>
      </p:pic>
    </p:spTree>
    <p:extLst>
      <p:ext uri="{BB962C8B-B14F-4D97-AF65-F5344CB8AC3E}">
        <p14:creationId xmlns:p14="http://schemas.microsoft.com/office/powerpoint/2010/main" val="876089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423" y="343594"/>
            <a:ext cx="10131425" cy="944880"/>
          </a:xfrm>
        </p:spPr>
        <p:txBody>
          <a:bodyPr/>
          <a:lstStyle/>
          <a:p>
            <a:r>
              <a:rPr lang="en-NZ" b="1" dirty="0"/>
              <a:t>Self awareness                       unconscious bias</a:t>
            </a:r>
          </a:p>
        </p:txBody>
      </p:sp>
      <p:sp>
        <p:nvSpPr>
          <p:cNvPr id="4" name="Content Placeholder 3"/>
          <p:cNvSpPr>
            <a:spLocks noGrp="1"/>
          </p:cNvSpPr>
          <p:nvPr>
            <p:ph sz="half" idx="1"/>
          </p:nvPr>
        </p:nvSpPr>
        <p:spPr>
          <a:xfrm>
            <a:off x="685802" y="1512916"/>
            <a:ext cx="4995334" cy="4278285"/>
          </a:xfrm>
        </p:spPr>
        <p:txBody>
          <a:bodyPr>
            <a:normAutofit lnSpcReduction="10000"/>
          </a:bodyPr>
          <a:lstStyle/>
          <a:p>
            <a:pPr marL="0" indent="0" algn="just">
              <a:buNone/>
            </a:pPr>
            <a:r>
              <a:rPr lang="en-NZ" sz="2400" dirty="0"/>
              <a:t>To understand others, we must first understand and acknowledge our own values, beliefs and biases and how these may influence our engagement and communication with others who are from diverse cultural backgrounds.</a:t>
            </a:r>
          </a:p>
          <a:p>
            <a:pPr marL="0" indent="0">
              <a:buNone/>
            </a:pPr>
            <a:endParaRPr lang="en-NZ" sz="2400" dirty="0"/>
          </a:p>
          <a:p>
            <a:pPr marL="0" indent="0" algn="just">
              <a:buNone/>
            </a:pPr>
            <a:r>
              <a:rPr lang="en-NZ" sz="2400" dirty="0"/>
              <a:t>If we continuously try to interpret another’s behaviour using our own culture as a reference for what is normal, misunderstanding will occur.</a:t>
            </a:r>
          </a:p>
          <a:p>
            <a:endParaRPr lang="en-NZ" dirty="0"/>
          </a:p>
        </p:txBody>
      </p:sp>
      <p:sp>
        <p:nvSpPr>
          <p:cNvPr id="5" name="Content Placeholder 4"/>
          <p:cNvSpPr>
            <a:spLocks noGrp="1"/>
          </p:cNvSpPr>
          <p:nvPr>
            <p:ph sz="half" idx="2"/>
          </p:nvPr>
        </p:nvSpPr>
        <p:spPr>
          <a:xfrm>
            <a:off x="5892832" y="1512916"/>
            <a:ext cx="4995332" cy="4106488"/>
          </a:xfrm>
        </p:spPr>
        <p:txBody>
          <a:bodyPr>
            <a:noAutofit/>
          </a:bodyPr>
          <a:lstStyle/>
          <a:p>
            <a:r>
              <a:rPr lang="en-NZ" sz="2000" dirty="0"/>
              <a:t>Social stereotypes about certain groups of people that individuals form outside their own conscious awareness</a:t>
            </a:r>
          </a:p>
          <a:p>
            <a:r>
              <a:rPr lang="en-NZ" sz="2000" dirty="0"/>
              <a:t>Prejudice or unsupported judgements in favour of or against person or group as compared in another way that is considered unfair</a:t>
            </a:r>
          </a:p>
          <a:p>
            <a:r>
              <a:rPr lang="en-NZ" sz="2000" dirty="0"/>
              <a:t>Result of unconscious bias means certain people benefit and other people are penalised</a:t>
            </a:r>
          </a:p>
          <a:p>
            <a:r>
              <a:rPr lang="en-NZ" sz="2000" dirty="0"/>
              <a:t>Can cause unintentional discrimination and result in poor decision making</a:t>
            </a:r>
          </a:p>
        </p:txBody>
      </p:sp>
      <p:sp>
        <p:nvSpPr>
          <p:cNvPr id="3" name="TextBox 2"/>
          <p:cNvSpPr txBox="1"/>
          <p:nvPr/>
        </p:nvSpPr>
        <p:spPr>
          <a:xfrm>
            <a:off x="170070" y="5843846"/>
            <a:ext cx="6208889" cy="646331"/>
          </a:xfrm>
          <a:prstGeom prst="rect">
            <a:avLst/>
          </a:prstGeom>
          <a:noFill/>
        </p:spPr>
        <p:txBody>
          <a:bodyPr wrap="square" rtlCol="0">
            <a:spAutoFit/>
          </a:bodyPr>
          <a:lstStyle/>
          <a:p>
            <a:r>
              <a:rPr lang="en-NZ" dirty="0">
                <a:hlinkClick r:id="rId2"/>
              </a:rPr>
              <a:t>https://www.hqsc.govt.nz/resources/resource-library/learning-and-education-modules-on-understanding-bias-in-health-care/</a:t>
            </a:r>
            <a:r>
              <a:rPr lang="en-NZ" dirty="0"/>
              <a:t> </a:t>
            </a:r>
          </a:p>
        </p:txBody>
      </p:sp>
      <p:sp>
        <p:nvSpPr>
          <p:cNvPr id="6" name="TextBox 5"/>
          <p:cNvSpPr txBox="1"/>
          <p:nvPr/>
        </p:nvSpPr>
        <p:spPr>
          <a:xfrm>
            <a:off x="7325140" y="5943600"/>
            <a:ext cx="4253947" cy="646331"/>
          </a:xfrm>
          <a:prstGeom prst="rect">
            <a:avLst/>
          </a:prstGeom>
          <a:noFill/>
        </p:spPr>
        <p:txBody>
          <a:bodyPr wrap="square" rtlCol="0">
            <a:spAutoFit/>
          </a:bodyPr>
          <a:lstStyle/>
          <a:p>
            <a:r>
              <a:rPr lang="en-NZ" b="1" u="sng" dirty="0">
                <a:hlinkClick r:id="rId3"/>
              </a:rPr>
              <a:t>https://www.youtube.com/watch?v=gEZB-9igpDo</a:t>
            </a:r>
            <a:endParaRPr lang="en-NZ" dirty="0"/>
          </a:p>
        </p:txBody>
      </p:sp>
    </p:spTree>
    <p:extLst>
      <p:ext uri="{BB962C8B-B14F-4D97-AF65-F5344CB8AC3E}">
        <p14:creationId xmlns:p14="http://schemas.microsoft.com/office/powerpoint/2010/main" val="9906232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425</TotalTime>
  <Words>1558</Words>
  <Application>Microsoft Office PowerPoint</Application>
  <PresentationFormat>Widescreen</PresentationFormat>
  <Paragraphs>76</Paragraphs>
  <Slides>23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Celestial</vt:lpstr>
      <vt:lpstr>Meeting the needs of our population to improve health outcomes and equity</vt:lpstr>
      <vt:lpstr>PowerPoint Presentation</vt:lpstr>
      <vt:lpstr>Overview of presentation</vt:lpstr>
      <vt:lpstr>Definition of Cultural Safety</vt:lpstr>
      <vt:lpstr>PowerPoint Presentation</vt:lpstr>
      <vt:lpstr>PowerPoint Presentation</vt:lpstr>
      <vt:lpstr>Who are you?</vt:lpstr>
      <vt:lpstr>PowerPoint Presentation</vt:lpstr>
      <vt:lpstr>Self awareness                       unconscious bias</vt:lpstr>
      <vt:lpstr>PowerPoint Presentation</vt:lpstr>
      <vt:lpstr>PowerPoint Presentation</vt:lpstr>
      <vt:lpstr>PowerPoint Presentation</vt:lpstr>
      <vt:lpstr>PowerPoint Presentation</vt:lpstr>
      <vt:lpstr>Improving health outcomes and health equity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Waikato District Health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Baker</dc:creator>
  <cp:lastModifiedBy>Sandra Bennett</cp:lastModifiedBy>
  <cp:revision>28</cp:revision>
  <dcterms:created xsi:type="dcterms:W3CDTF">2022-11-03T20:09:23Z</dcterms:created>
  <dcterms:modified xsi:type="dcterms:W3CDTF">2022-11-09T21:53:39Z</dcterms:modified>
</cp:coreProperties>
</file>