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6" r:id="rId5"/>
  </p:sldMasterIdLst>
  <p:notesMasterIdLst>
    <p:notesMasterId r:id="rId25"/>
  </p:notesMasterIdLst>
  <p:handoutMasterIdLst>
    <p:handoutMasterId r:id="rId26"/>
  </p:handoutMasterIdLst>
  <p:sldIdLst>
    <p:sldId id="256" r:id="rId6"/>
    <p:sldId id="294" r:id="rId7"/>
    <p:sldId id="284" r:id="rId8"/>
    <p:sldId id="286" r:id="rId9"/>
    <p:sldId id="285" r:id="rId10"/>
    <p:sldId id="298" r:id="rId11"/>
    <p:sldId id="292" r:id="rId12"/>
    <p:sldId id="289" r:id="rId13"/>
    <p:sldId id="290" r:id="rId14"/>
    <p:sldId id="293" r:id="rId15"/>
    <p:sldId id="299" r:id="rId16"/>
    <p:sldId id="297" r:id="rId17"/>
    <p:sldId id="296" r:id="rId18"/>
    <p:sldId id="288" r:id="rId19"/>
    <p:sldId id="306" r:id="rId20"/>
    <p:sldId id="301" r:id="rId21"/>
    <p:sldId id="305" r:id="rId22"/>
    <p:sldId id="307" r:id="rId23"/>
    <p:sldId id="287" r:id="rId2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101" autoAdjust="0"/>
  </p:normalViewPr>
  <p:slideViewPr>
    <p:cSldViewPr>
      <p:cViewPr varScale="1">
        <p:scale>
          <a:sx n="68" d="100"/>
          <a:sy n="68" d="100"/>
        </p:scale>
        <p:origin x="1452" y="48"/>
      </p:cViewPr>
      <p:guideLst>
        <p:guide orient="horz" pos="2160"/>
        <p:guide pos="2880"/>
      </p:guideLst>
    </p:cSldViewPr>
  </p:slideViewPr>
  <p:outlineViewPr>
    <p:cViewPr>
      <p:scale>
        <a:sx n="33" d="100"/>
        <a:sy n="33" d="100"/>
      </p:scale>
      <p:origin x="0" y="-10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22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7C536-B188-4F4C-B269-B3629276629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NZ"/>
        </a:p>
      </dgm:t>
    </dgm:pt>
    <dgm:pt modelId="{21427F3C-9D41-4D4C-AED7-274E4DFA96A6}">
      <dgm:prSet phldrT="[Text]" custT="1"/>
      <dgm:spPr/>
      <dgm:t>
        <a:bodyPr/>
        <a:lstStyle/>
        <a:p>
          <a:r>
            <a:rPr lang="en-NZ" sz="1800" dirty="0" smtClean="0"/>
            <a:t>Practice</a:t>
          </a:r>
          <a:endParaRPr lang="en-NZ" sz="1800" dirty="0"/>
        </a:p>
      </dgm:t>
    </dgm:pt>
    <dgm:pt modelId="{B428FE09-203C-44D0-A287-10C266DF4200}" type="parTrans" cxnId="{D675F43F-3624-4D29-BBCB-56710CA13E92}">
      <dgm:prSet/>
      <dgm:spPr/>
      <dgm:t>
        <a:bodyPr/>
        <a:lstStyle/>
        <a:p>
          <a:endParaRPr lang="en-NZ"/>
        </a:p>
      </dgm:t>
    </dgm:pt>
    <dgm:pt modelId="{55F52655-E47B-4E5F-A014-BD67976F9B89}" type="sibTrans" cxnId="{D675F43F-3624-4D29-BBCB-56710CA13E92}">
      <dgm:prSet/>
      <dgm:spPr/>
      <dgm:t>
        <a:bodyPr/>
        <a:lstStyle/>
        <a:p>
          <a:endParaRPr lang="en-NZ"/>
        </a:p>
      </dgm:t>
    </dgm:pt>
    <dgm:pt modelId="{BBB29A75-60C7-4E69-8E04-CABB08BE2BC4}">
      <dgm:prSet phldrT="[Text]" custT="1"/>
      <dgm:spPr/>
      <dgm:t>
        <a:bodyPr/>
        <a:lstStyle/>
        <a:p>
          <a:r>
            <a:rPr lang="en-NZ" sz="1400" dirty="0" smtClean="0"/>
            <a:t>RN</a:t>
          </a:r>
          <a:endParaRPr lang="en-NZ" sz="1400" dirty="0"/>
        </a:p>
      </dgm:t>
    </dgm:pt>
    <dgm:pt modelId="{916F668A-D1CE-4D40-AD92-C1B512AA4704}" type="parTrans" cxnId="{D3F1CCF3-BF0A-4FC9-ADFD-C1439BE95ACB}">
      <dgm:prSet/>
      <dgm:spPr/>
      <dgm:t>
        <a:bodyPr/>
        <a:lstStyle/>
        <a:p>
          <a:endParaRPr lang="en-NZ"/>
        </a:p>
      </dgm:t>
    </dgm:pt>
    <dgm:pt modelId="{0849D333-E835-4EA7-B266-79677E13687B}" type="sibTrans" cxnId="{D3F1CCF3-BF0A-4FC9-ADFD-C1439BE95ACB}">
      <dgm:prSet/>
      <dgm:spPr/>
      <dgm:t>
        <a:bodyPr/>
        <a:lstStyle/>
        <a:p>
          <a:endParaRPr lang="en-NZ"/>
        </a:p>
      </dgm:t>
    </dgm:pt>
    <dgm:pt modelId="{AD121177-F45C-4831-932F-6878B371077D}">
      <dgm:prSet phldrT="[Text]" custT="1"/>
      <dgm:spPr/>
      <dgm:t>
        <a:bodyPr/>
        <a:lstStyle/>
        <a:p>
          <a:r>
            <a:rPr lang="en-NZ" sz="1800" dirty="0" smtClean="0"/>
            <a:t>Education</a:t>
          </a:r>
          <a:endParaRPr lang="en-NZ" sz="1800" dirty="0"/>
        </a:p>
      </dgm:t>
    </dgm:pt>
    <dgm:pt modelId="{0F49A5F0-629F-46AA-9CFA-7F8629B96369}" type="parTrans" cxnId="{5C602877-975D-4762-A8D2-9E207F043392}">
      <dgm:prSet/>
      <dgm:spPr/>
      <dgm:t>
        <a:bodyPr/>
        <a:lstStyle/>
        <a:p>
          <a:endParaRPr lang="en-NZ"/>
        </a:p>
      </dgm:t>
    </dgm:pt>
    <dgm:pt modelId="{8E104CF7-90C3-4FF5-8FA1-ABF25946CDA5}" type="sibTrans" cxnId="{5C602877-975D-4762-A8D2-9E207F043392}">
      <dgm:prSet/>
      <dgm:spPr/>
      <dgm:t>
        <a:bodyPr/>
        <a:lstStyle/>
        <a:p>
          <a:endParaRPr lang="en-NZ"/>
        </a:p>
      </dgm:t>
    </dgm:pt>
    <dgm:pt modelId="{8E1CF6D1-B6D6-4592-80BF-DA9DD56E7B55}">
      <dgm:prSet phldrT="[Text]" custT="1"/>
      <dgm:spPr/>
      <dgm:t>
        <a:bodyPr/>
        <a:lstStyle/>
        <a:p>
          <a:r>
            <a:rPr lang="en-NZ" sz="1800" dirty="0" smtClean="0"/>
            <a:t>Professional</a:t>
          </a:r>
          <a:endParaRPr lang="en-NZ" sz="1800" dirty="0"/>
        </a:p>
      </dgm:t>
    </dgm:pt>
    <dgm:pt modelId="{8B65B4A4-8D3B-48EE-BAC9-A96D40AF96AE}" type="parTrans" cxnId="{B02A0FE7-8AB3-493A-BD63-B0946DB4304C}">
      <dgm:prSet/>
      <dgm:spPr/>
      <dgm:t>
        <a:bodyPr/>
        <a:lstStyle/>
        <a:p>
          <a:endParaRPr lang="en-NZ"/>
        </a:p>
      </dgm:t>
    </dgm:pt>
    <dgm:pt modelId="{790C1F17-4734-43F8-8AB5-11ABF37BC766}" type="sibTrans" cxnId="{B02A0FE7-8AB3-493A-BD63-B0946DB4304C}">
      <dgm:prSet/>
      <dgm:spPr/>
      <dgm:t>
        <a:bodyPr/>
        <a:lstStyle/>
        <a:p>
          <a:endParaRPr lang="en-NZ"/>
        </a:p>
      </dgm:t>
    </dgm:pt>
    <dgm:pt modelId="{D8E17A4A-84CD-43D4-8B21-C0FB860ABDDB}">
      <dgm:prSet phldrT="[Text]" custT="1"/>
      <dgm:spPr/>
      <dgm:t>
        <a:bodyPr/>
        <a:lstStyle/>
        <a:p>
          <a:r>
            <a:rPr lang="en-NZ" sz="1400" dirty="0" smtClean="0"/>
            <a:t>Nurse Consultant</a:t>
          </a:r>
          <a:endParaRPr lang="en-NZ" sz="1400" dirty="0"/>
        </a:p>
      </dgm:t>
    </dgm:pt>
    <dgm:pt modelId="{A6C09B3D-4C9C-414F-BBE3-5A2EBF512060}" type="parTrans" cxnId="{7C73DDF2-DD55-4CBA-8B3B-289D3A599C87}">
      <dgm:prSet/>
      <dgm:spPr/>
      <dgm:t>
        <a:bodyPr/>
        <a:lstStyle/>
        <a:p>
          <a:endParaRPr lang="en-NZ"/>
        </a:p>
      </dgm:t>
    </dgm:pt>
    <dgm:pt modelId="{B8BC15DE-3792-4995-8249-4E6150134360}" type="sibTrans" cxnId="{7C73DDF2-DD55-4CBA-8B3B-289D3A599C87}">
      <dgm:prSet/>
      <dgm:spPr/>
      <dgm:t>
        <a:bodyPr/>
        <a:lstStyle/>
        <a:p>
          <a:endParaRPr lang="en-NZ"/>
        </a:p>
      </dgm:t>
    </dgm:pt>
    <dgm:pt modelId="{190C270C-00AB-484D-AD20-91494BE1646C}">
      <dgm:prSet custT="1"/>
      <dgm:spPr/>
      <dgm:t>
        <a:bodyPr/>
        <a:lstStyle/>
        <a:p>
          <a:r>
            <a:rPr lang="en-NZ" sz="1800" dirty="0" smtClean="0"/>
            <a:t>Management </a:t>
          </a:r>
          <a:endParaRPr lang="en-NZ" sz="1800" dirty="0"/>
        </a:p>
      </dgm:t>
    </dgm:pt>
    <dgm:pt modelId="{A13CC5D7-F7AE-42D1-9B14-20CFF60F9BC6}" type="parTrans" cxnId="{B0359B2F-63AB-44F6-A80C-48B808963B84}">
      <dgm:prSet/>
      <dgm:spPr/>
      <dgm:t>
        <a:bodyPr/>
        <a:lstStyle/>
        <a:p>
          <a:endParaRPr lang="en-NZ"/>
        </a:p>
      </dgm:t>
    </dgm:pt>
    <dgm:pt modelId="{B04C5E77-B1A6-48CC-AA1A-419BBB5D4C64}" type="sibTrans" cxnId="{B0359B2F-63AB-44F6-A80C-48B808963B84}">
      <dgm:prSet/>
      <dgm:spPr/>
      <dgm:t>
        <a:bodyPr/>
        <a:lstStyle/>
        <a:p>
          <a:endParaRPr lang="en-NZ"/>
        </a:p>
      </dgm:t>
    </dgm:pt>
    <dgm:pt modelId="{4FDB0279-D3B9-4194-9963-4B21EACD6A79}">
      <dgm:prSet phldrT="[Text]" custT="1"/>
      <dgm:spPr/>
      <dgm:t>
        <a:bodyPr/>
        <a:lstStyle/>
        <a:p>
          <a:endParaRPr lang="en-NZ" sz="1400" dirty="0"/>
        </a:p>
      </dgm:t>
    </dgm:pt>
    <dgm:pt modelId="{C9E0B378-899C-474E-B5E5-7F39FD6448A1}" type="parTrans" cxnId="{53565D6D-B4E2-4B12-A948-F5E8179D5672}">
      <dgm:prSet/>
      <dgm:spPr/>
      <dgm:t>
        <a:bodyPr/>
        <a:lstStyle/>
        <a:p>
          <a:endParaRPr lang="en-NZ"/>
        </a:p>
      </dgm:t>
    </dgm:pt>
    <dgm:pt modelId="{7E45081F-3A9D-455E-8167-C4F087AE42A3}" type="sibTrans" cxnId="{53565D6D-B4E2-4B12-A948-F5E8179D5672}">
      <dgm:prSet/>
      <dgm:spPr/>
      <dgm:t>
        <a:bodyPr/>
        <a:lstStyle/>
        <a:p>
          <a:endParaRPr lang="en-NZ"/>
        </a:p>
      </dgm:t>
    </dgm:pt>
    <dgm:pt modelId="{096E005B-82E3-4497-9149-9765FF5BDAC2}">
      <dgm:prSet phldrT="[Text]" custT="1"/>
      <dgm:spPr/>
      <dgm:t>
        <a:bodyPr/>
        <a:lstStyle/>
        <a:p>
          <a:r>
            <a:rPr lang="en-NZ" sz="1400" dirty="0" smtClean="0"/>
            <a:t>Nurse Educator</a:t>
          </a:r>
          <a:endParaRPr lang="en-NZ" sz="1400" dirty="0"/>
        </a:p>
      </dgm:t>
    </dgm:pt>
    <dgm:pt modelId="{202AF5E1-B4B7-41E4-A799-07A5B3DCB903}" type="sibTrans" cxnId="{F2095924-555C-421C-8AA7-CA90FEE5ED7F}">
      <dgm:prSet/>
      <dgm:spPr/>
      <dgm:t>
        <a:bodyPr/>
        <a:lstStyle/>
        <a:p>
          <a:endParaRPr lang="en-NZ"/>
        </a:p>
      </dgm:t>
    </dgm:pt>
    <dgm:pt modelId="{5ADF8092-FEAB-412F-A3AE-0BF78681D92C}" type="parTrans" cxnId="{F2095924-555C-421C-8AA7-CA90FEE5ED7F}">
      <dgm:prSet/>
      <dgm:spPr/>
      <dgm:t>
        <a:bodyPr/>
        <a:lstStyle/>
        <a:p>
          <a:endParaRPr lang="en-NZ"/>
        </a:p>
      </dgm:t>
    </dgm:pt>
    <dgm:pt modelId="{AA99F719-1B7E-4B05-B392-902DE96882F1}">
      <dgm:prSet phldrT="[Text]" custT="1"/>
      <dgm:spPr/>
      <dgm:t>
        <a:bodyPr/>
        <a:lstStyle/>
        <a:p>
          <a:r>
            <a:rPr lang="en-NZ" sz="1400" dirty="0" smtClean="0"/>
            <a:t>Lecturer Postgraduate</a:t>
          </a:r>
          <a:endParaRPr lang="en-NZ" sz="1400" dirty="0"/>
        </a:p>
      </dgm:t>
    </dgm:pt>
    <dgm:pt modelId="{3FA221CC-DD30-4BB9-93B4-A335C10AADE1}" type="parTrans" cxnId="{DB782B83-BC1C-466D-997C-D9A8C80E4304}">
      <dgm:prSet/>
      <dgm:spPr/>
      <dgm:t>
        <a:bodyPr/>
        <a:lstStyle/>
        <a:p>
          <a:endParaRPr lang="en-NZ"/>
        </a:p>
      </dgm:t>
    </dgm:pt>
    <dgm:pt modelId="{1B90ABBB-5A67-4138-A0C8-0D46EA24E9C5}" type="sibTrans" cxnId="{DB782B83-BC1C-466D-997C-D9A8C80E4304}">
      <dgm:prSet/>
      <dgm:spPr/>
      <dgm:t>
        <a:bodyPr/>
        <a:lstStyle/>
        <a:p>
          <a:endParaRPr lang="en-NZ"/>
        </a:p>
      </dgm:t>
    </dgm:pt>
    <dgm:pt modelId="{DD868544-3983-42A0-8795-909B665937CF}">
      <dgm:prSet phldrT="[Text]" custT="1"/>
      <dgm:spPr/>
      <dgm:t>
        <a:bodyPr/>
        <a:lstStyle/>
        <a:p>
          <a:r>
            <a:rPr lang="en-NZ" sz="1400" dirty="0" smtClean="0"/>
            <a:t>Post basic courses</a:t>
          </a:r>
          <a:endParaRPr lang="en-NZ" sz="1400" dirty="0"/>
        </a:p>
      </dgm:t>
    </dgm:pt>
    <dgm:pt modelId="{83CB45B6-6FB5-454A-B978-17C18CC4D782}" type="parTrans" cxnId="{B25C3FC1-26A0-4244-8A11-CABD4D2661B6}">
      <dgm:prSet/>
      <dgm:spPr/>
      <dgm:t>
        <a:bodyPr/>
        <a:lstStyle/>
        <a:p>
          <a:endParaRPr lang="en-NZ"/>
        </a:p>
      </dgm:t>
    </dgm:pt>
    <dgm:pt modelId="{6C00DD24-F840-4E58-BC9A-6CDDCC0FB626}" type="sibTrans" cxnId="{B25C3FC1-26A0-4244-8A11-CABD4D2661B6}">
      <dgm:prSet/>
      <dgm:spPr/>
      <dgm:t>
        <a:bodyPr/>
        <a:lstStyle/>
        <a:p>
          <a:endParaRPr lang="en-NZ"/>
        </a:p>
      </dgm:t>
    </dgm:pt>
    <dgm:pt modelId="{2A5AE8E2-EEB0-4ADF-B769-4BB168D13075}">
      <dgm:prSet phldrT="[Text]" custT="1"/>
      <dgm:spPr/>
      <dgm:t>
        <a:bodyPr/>
        <a:lstStyle/>
        <a:p>
          <a:r>
            <a:rPr lang="en-NZ" sz="1400" dirty="0" smtClean="0"/>
            <a:t>Specialities </a:t>
          </a:r>
          <a:endParaRPr lang="en-NZ" sz="1400" dirty="0"/>
        </a:p>
      </dgm:t>
    </dgm:pt>
    <dgm:pt modelId="{A799EB75-6A0E-4353-ADC2-9E7FE7608153}" type="parTrans" cxnId="{8C2F7D97-16BD-4982-AD50-8B160B562D7B}">
      <dgm:prSet/>
      <dgm:spPr/>
      <dgm:t>
        <a:bodyPr/>
        <a:lstStyle/>
        <a:p>
          <a:endParaRPr lang="en-NZ"/>
        </a:p>
      </dgm:t>
    </dgm:pt>
    <dgm:pt modelId="{664CDAF9-EEB1-46A8-95CB-865DCF2038BC}" type="sibTrans" cxnId="{8C2F7D97-16BD-4982-AD50-8B160B562D7B}">
      <dgm:prSet/>
      <dgm:spPr/>
      <dgm:t>
        <a:bodyPr/>
        <a:lstStyle/>
        <a:p>
          <a:endParaRPr lang="en-NZ"/>
        </a:p>
      </dgm:t>
    </dgm:pt>
    <dgm:pt modelId="{66EA5E69-7E52-45AA-A1E3-587A9C00B712}">
      <dgm:prSet phldrT="[Text]" custT="1"/>
      <dgm:spPr/>
      <dgm:t>
        <a:bodyPr/>
        <a:lstStyle/>
        <a:p>
          <a:r>
            <a:rPr lang="en-NZ" sz="1400" dirty="0" smtClean="0"/>
            <a:t>Director of Nursing </a:t>
          </a:r>
          <a:endParaRPr lang="en-NZ" sz="1400" dirty="0"/>
        </a:p>
      </dgm:t>
    </dgm:pt>
    <dgm:pt modelId="{F54EF22F-BAE6-47CA-A049-AE397A83089C}" type="parTrans" cxnId="{11D0FA52-4764-4EA3-A438-3CAB646C0C08}">
      <dgm:prSet/>
      <dgm:spPr/>
      <dgm:t>
        <a:bodyPr/>
        <a:lstStyle/>
        <a:p>
          <a:endParaRPr lang="en-NZ"/>
        </a:p>
      </dgm:t>
    </dgm:pt>
    <dgm:pt modelId="{070F61C5-B565-4C3E-9F74-247BEEF96626}" type="sibTrans" cxnId="{11D0FA52-4764-4EA3-A438-3CAB646C0C08}">
      <dgm:prSet/>
      <dgm:spPr/>
      <dgm:t>
        <a:bodyPr/>
        <a:lstStyle/>
        <a:p>
          <a:endParaRPr lang="en-NZ"/>
        </a:p>
      </dgm:t>
    </dgm:pt>
    <dgm:pt modelId="{932B343F-7EC2-4D17-A790-A3271DCB8DA8}">
      <dgm:prSet custT="1"/>
      <dgm:spPr/>
      <dgm:t>
        <a:bodyPr/>
        <a:lstStyle/>
        <a:p>
          <a:r>
            <a:rPr lang="en-NZ" sz="1200" dirty="0" smtClean="0"/>
            <a:t>General management - community nursing</a:t>
          </a:r>
          <a:endParaRPr lang="en-NZ" sz="1200" dirty="0"/>
        </a:p>
      </dgm:t>
    </dgm:pt>
    <dgm:pt modelId="{193E63C8-18B2-4664-90EA-CBE00A48DB6E}" type="parTrans" cxnId="{BB71FAB1-6CA0-4BDE-A582-863FC3FB3B6C}">
      <dgm:prSet/>
      <dgm:spPr/>
      <dgm:t>
        <a:bodyPr/>
        <a:lstStyle/>
        <a:p>
          <a:endParaRPr lang="en-NZ"/>
        </a:p>
      </dgm:t>
    </dgm:pt>
    <dgm:pt modelId="{C0DCFCD2-19FB-4DFC-A78F-48CEADF81A8C}" type="sibTrans" cxnId="{BB71FAB1-6CA0-4BDE-A582-863FC3FB3B6C}">
      <dgm:prSet/>
      <dgm:spPr/>
      <dgm:t>
        <a:bodyPr/>
        <a:lstStyle/>
        <a:p>
          <a:endParaRPr lang="en-NZ"/>
        </a:p>
      </dgm:t>
    </dgm:pt>
    <dgm:pt modelId="{398A9EE1-79EE-4951-949E-A8A1F666AA22}">
      <dgm:prSet custT="1"/>
      <dgm:spPr/>
      <dgm:t>
        <a:bodyPr/>
        <a:lstStyle/>
        <a:p>
          <a:r>
            <a:rPr lang="en-NZ" sz="1200" dirty="0" smtClean="0"/>
            <a:t>Director clinical services</a:t>
          </a:r>
          <a:endParaRPr lang="en-NZ" sz="1200" dirty="0"/>
        </a:p>
      </dgm:t>
    </dgm:pt>
    <dgm:pt modelId="{8F847385-1694-4476-AB81-E4F74835C16C}" type="parTrans" cxnId="{5C61F9D8-7C80-4867-A189-C0554D69E0FE}">
      <dgm:prSet/>
      <dgm:spPr/>
      <dgm:t>
        <a:bodyPr/>
        <a:lstStyle/>
        <a:p>
          <a:endParaRPr lang="en-NZ"/>
        </a:p>
      </dgm:t>
    </dgm:pt>
    <dgm:pt modelId="{EDE61429-0E6B-4C3B-BA7E-035A8EF933C8}" type="sibTrans" cxnId="{5C61F9D8-7C80-4867-A189-C0554D69E0FE}">
      <dgm:prSet/>
      <dgm:spPr/>
      <dgm:t>
        <a:bodyPr/>
        <a:lstStyle/>
        <a:p>
          <a:endParaRPr lang="en-NZ"/>
        </a:p>
      </dgm:t>
    </dgm:pt>
    <dgm:pt modelId="{06535286-B3D3-41FA-A1F6-7C38418D3C85}">
      <dgm:prSet custT="1"/>
      <dgm:spPr/>
      <dgm:t>
        <a:bodyPr/>
        <a:lstStyle/>
        <a:p>
          <a:r>
            <a:rPr lang="en-NZ" sz="1200" dirty="0" smtClean="0"/>
            <a:t>Manager, Nursing &amp; Professional Services </a:t>
          </a:r>
          <a:endParaRPr lang="en-NZ" sz="1200" dirty="0"/>
        </a:p>
      </dgm:t>
    </dgm:pt>
    <dgm:pt modelId="{0DC582C4-BA74-4A82-89CD-6E5F5A174ABF}" type="parTrans" cxnId="{D22704B4-8C94-49FE-9C05-0CD792BF196A}">
      <dgm:prSet/>
      <dgm:spPr/>
      <dgm:t>
        <a:bodyPr/>
        <a:lstStyle/>
        <a:p>
          <a:endParaRPr lang="en-NZ"/>
        </a:p>
      </dgm:t>
    </dgm:pt>
    <dgm:pt modelId="{C84883FE-D660-407D-A1B6-40CFB80AF0ED}" type="sibTrans" cxnId="{D22704B4-8C94-49FE-9C05-0CD792BF196A}">
      <dgm:prSet/>
      <dgm:spPr/>
      <dgm:t>
        <a:bodyPr/>
        <a:lstStyle/>
        <a:p>
          <a:endParaRPr lang="en-NZ"/>
        </a:p>
      </dgm:t>
    </dgm:pt>
    <dgm:pt modelId="{6A2E7DDB-125D-4A35-A785-EE66BC422210}">
      <dgm:prSet custT="1"/>
      <dgm:spPr/>
      <dgm:t>
        <a:bodyPr/>
        <a:lstStyle/>
        <a:p>
          <a:r>
            <a:rPr lang="en-NZ" sz="1200" dirty="0" smtClean="0"/>
            <a:t>Manager, Clinical Advisory</a:t>
          </a:r>
          <a:endParaRPr lang="en-NZ" sz="1200" dirty="0"/>
        </a:p>
      </dgm:t>
    </dgm:pt>
    <dgm:pt modelId="{22CFB664-1F2C-4B7C-8FB0-B9752CBDC720}" type="parTrans" cxnId="{74A2A519-371A-4F19-8C46-7684C9EBB648}">
      <dgm:prSet/>
      <dgm:spPr/>
      <dgm:t>
        <a:bodyPr/>
        <a:lstStyle/>
        <a:p>
          <a:endParaRPr lang="en-NZ"/>
        </a:p>
      </dgm:t>
    </dgm:pt>
    <dgm:pt modelId="{ACC6B3F3-A880-4D62-A8AF-89B8CF33D42B}" type="sibTrans" cxnId="{74A2A519-371A-4F19-8C46-7684C9EBB648}">
      <dgm:prSet/>
      <dgm:spPr/>
      <dgm:t>
        <a:bodyPr/>
        <a:lstStyle/>
        <a:p>
          <a:endParaRPr lang="en-NZ"/>
        </a:p>
      </dgm:t>
    </dgm:pt>
    <dgm:pt modelId="{FC1E1E71-4E64-401C-B1E0-CF81616B3AFE}">
      <dgm:prSet phldrT="[Text]" custT="1"/>
      <dgm:spPr/>
      <dgm:t>
        <a:bodyPr/>
        <a:lstStyle/>
        <a:p>
          <a:r>
            <a:rPr lang="en-NZ" sz="1400" dirty="0" smtClean="0"/>
            <a:t>Masters </a:t>
          </a:r>
          <a:endParaRPr lang="en-NZ" sz="1400" dirty="0"/>
        </a:p>
      </dgm:t>
    </dgm:pt>
    <dgm:pt modelId="{0A191973-6D53-4B5A-B325-952EAD99EC9F}" type="parTrans" cxnId="{0CAD95F9-F405-4F9D-AE4A-EE2A00ED2A9E}">
      <dgm:prSet/>
      <dgm:spPr/>
    </dgm:pt>
    <dgm:pt modelId="{EA01AFEA-17E6-47A7-B2CF-ED4B76995ED8}" type="sibTrans" cxnId="{0CAD95F9-F405-4F9D-AE4A-EE2A00ED2A9E}">
      <dgm:prSet/>
      <dgm:spPr/>
    </dgm:pt>
    <dgm:pt modelId="{33B48322-B153-4080-AF80-066BD4F27D27}" type="pres">
      <dgm:prSet presAssocID="{2E57C536-B188-4F4C-B269-B3629276629B}" presName="Name0" presStyleCnt="0">
        <dgm:presLayoutVars>
          <dgm:dir/>
          <dgm:animLvl val="lvl"/>
          <dgm:resizeHandles val="exact"/>
        </dgm:presLayoutVars>
      </dgm:prSet>
      <dgm:spPr/>
      <dgm:t>
        <a:bodyPr/>
        <a:lstStyle/>
        <a:p>
          <a:endParaRPr lang="en-NZ"/>
        </a:p>
      </dgm:t>
    </dgm:pt>
    <dgm:pt modelId="{A152B587-386B-49DB-AF34-1CA504BDAF61}" type="pres">
      <dgm:prSet presAssocID="{21427F3C-9D41-4D4C-AED7-274E4DFA96A6}" presName="composite" presStyleCnt="0"/>
      <dgm:spPr/>
    </dgm:pt>
    <dgm:pt modelId="{17085AE1-3055-4106-AAEE-314C6422F5DA}" type="pres">
      <dgm:prSet presAssocID="{21427F3C-9D41-4D4C-AED7-274E4DFA96A6}" presName="parTx" presStyleLbl="alignNode1" presStyleIdx="0" presStyleCnt="4">
        <dgm:presLayoutVars>
          <dgm:chMax val="0"/>
          <dgm:chPref val="0"/>
          <dgm:bulletEnabled val="1"/>
        </dgm:presLayoutVars>
      </dgm:prSet>
      <dgm:spPr/>
      <dgm:t>
        <a:bodyPr/>
        <a:lstStyle/>
        <a:p>
          <a:endParaRPr lang="en-NZ"/>
        </a:p>
      </dgm:t>
    </dgm:pt>
    <dgm:pt modelId="{6AE65531-F7E3-48BB-A874-3841B1180BC8}" type="pres">
      <dgm:prSet presAssocID="{21427F3C-9D41-4D4C-AED7-274E4DFA96A6}" presName="desTx" presStyleLbl="alignAccFollowNode1" presStyleIdx="0" presStyleCnt="4" custLinFactNeighborX="898" custLinFactNeighborY="457">
        <dgm:presLayoutVars>
          <dgm:bulletEnabled val="1"/>
        </dgm:presLayoutVars>
      </dgm:prSet>
      <dgm:spPr>
        <a:prstGeom prst="roundRect">
          <a:avLst/>
        </a:prstGeom>
      </dgm:spPr>
      <dgm:t>
        <a:bodyPr/>
        <a:lstStyle/>
        <a:p>
          <a:endParaRPr lang="en-NZ"/>
        </a:p>
      </dgm:t>
    </dgm:pt>
    <dgm:pt modelId="{C008942A-8149-425E-9486-65EC8B910870}" type="pres">
      <dgm:prSet presAssocID="{55F52655-E47B-4E5F-A014-BD67976F9B89}" presName="space" presStyleCnt="0"/>
      <dgm:spPr/>
    </dgm:pt>
    <dgm:pt modelId="{ED3DB98A-19A2-4F1A-B16E-45CBD8407021}" type="pres">
      <dgm:prSet presAssocID="{AD121177-F45C-4831-932F-6878B371077D}" presName="composite" presStyleCnt="0"/>
      <dgm:spPr/>
    </dgm:pt>
    <dgm:pt modelId="{9919F8FD-337C-4620-9FFF-19C1972EF2F5}" type="pres">
      <dgm:prSet presAssocID="{AD121177-F45C-4831-932F-6878B371077D}" presName="parTx" presStyleLbl="alignNode1" presStyleIdx="1" presStyleCnt="4">
        <dgm:presLayoutVars>
          <dgm:chMax val="0"/>
          <dgm:chPref val="0"/>
          <dgm:bulletEnabled val="1"/>
        </dgm:presLayoutVars>
      </dgm:prSet>
      <dgm:spPr/>
      <dgm:t>
        <a:bodyPr/>
        <a:lstStyle/>
        <a:p>
          <a:endParaRPr lang="en-NZ"/>
        </a:p>
      </dgm:t>
    </dgm:pt>
    <dgm:pt modelId="{63D2598C-7B29-4B99-A5D2-21A80B6DF6A4}" type="pres">
      <dgm:prSet presAssocID="{AD121177-F45C-4831-932F-6878B371077D}" presName="desTx" presStyleLbl="alignAccFollowNode1" presStyleIdx="1" presStyleCnt="4">
        <dgm:presLayoutVars>
          <dgm:bulletEnabled val="1"/>
        </dgm:presLayoutVars>
      </dgm:prSet>
      <dgm:spPr>
        <a:prstGeom prst="roundRect">
          <a:avLst/>
        </a:prstGeom>
      </dgm:spPr>
      <dgm:t>
        <a:bodyPr/>
        <a:lstStyle/>
        <a:p>
          <a:endParaRPr lang="en-NZ"/>
        </a:p>
      </dgm:t>
    </dgm:pt>
    <dgm:pt modelId="{1515F708-8A29-4866-AC93-50AB71C8686A}" type="pres">
      <dgm:prSet presAssocID="{8E104CF7-90C3-4FF5-8FA1-ABF25946CDA5}" presName="space" presStyleCnt="0"/>
      <dgm:spPr/>
    </dgm:pt>
    <dgm:pt modelId="{9EF7ECE3-6B3C-41D6-92A3-7CE1749D2DAE}" type="pres">
      <dgm:prSet presAssocID="{8E1CF6D1-B6D6-4592-80BF-DA9DD56E7B55}" presName="composite" presStyleCnt="0"/>
      <dgm:spPr/>
    </dgm:pt>
    <dgm:pt modelId="{BF446BE8-0556-4E77-9C39-F685962C0D69}" type="pres">
      <dgm:prSet presAssocID="{8E1CF6D1-B6D6-4592-80BF-DA9DD56E7B55}" presName="parTx" presStyleLbl="alignNode1" presStyleIdx="2" presStyleCnt="4">
        <dgm:presLayoutVars>
          <dgm:chMax val="0"/>
          <dgm:chPref val="0"/>
          <dgm:bulletEnabled val="1"/>
        </dgm:presLayoutVars>
      </dgm:prSet>
      <dgm:spPr/>
      <dgm:t>
        <a:bodyPr/>
        <a:lstStyle/>
        <a:p>
          <a:endParaRPr lang="en-NZ"/>
        </a:p>
      </dgm:t>
    </dgm:pt>
    <dgm:pt modelId="{02241A60-9645-4FFF-9791-90D0812B8AAC}" type="pres">
      <dgm:prSet presAssocID="{8E1CF6D1-B6D6-4592-80BF-DA9DD56E7B55}" presName="desTx" presStyleLbl="alignAccFollowNode1" presStyleIdx="2" presStyleCnt="4" custLinFactNeighborX="-4810" custLinFactNeighborY="-1820">
        <dgm:presLayoutVars>
          <dgm:bulletEnabled val="1"/>
        </dgm:presLayoutVars>
      </dgm:prSet>
      <dgm:spPr>
        <a:prstGeom prst="roundRect">
          <a:avLst/>
        </a:prstGeom>
      </dgm:spPr>
      <dgm:t>
        <a:bodyPr/>
        <a:lstStyle/>
        <a:p>
          <a:endParaRPr lang="en-NZ"/>
        </a:p>
      </dgm:t>
    </dgm:pt>
    <dgm:pt modelId="{2E34A682-92CB-4057-B240-8C91549112FD}" type="pres">
      <dgm:prSet presAssocID="{790C1F17-4734-43F8-8AB5-11ABF37BC766}" presName="space" presStyleCnt="0"/>
      <dgm:spPr/>
    </dgm:pt>
    <dgm:pt modelId="{87CCEE20-9E75-4E5C-9D76-DBCBA1E5EC00}" type="pres">
      <dgm:prSet presAssocID="{190C270C-00AB-484D-AD20-91494BE1646C}" presName="composite" presStyleCnt="0"/>
      <dgm:spPr/>
    </dgm:pt>
    <dgm:pt modelId="{A0B3BD1A-0240-4268-BF9E-25BF6FD2AF3E}" type="pres">
      <dgm:prSet presAssocID="{190C270C-00AB-484D-AD20-91494BE1646C}" presName="parTx" presStyleLbl="alignNode1" presStyleIdx="3" presStyleCnt="4">
        <dgm:presLayoutVars>
          <dgm:chMax val="0"/>
          <dgm:chPref val="0"/>
          <dgm:bulletEnabled val="1"/>
        </dgm:presLayoutVars>
      </dgm:prSet>
      <dgm:spPr/>
      <dgm:t>
        <a:bodyPr/>
        <a:lstStyle/>
        <a:p>
          <a:endParaRPr lang="en-NZ"/>
        </a:p>
      </dgm:t>
    </dgm:pt>
    <dgm:pt modelId="{872CCF03-D75B-4B3D-BCE3-C7AC26B2CCDE}" type="pres">
      <dgm:prSet presAssocID="{190C270C-00AB-484D-AD20-91494BE1646C}" presName="desTx" presStyleLbl="alignAccFollowNode1" presStyleIdx="3" presStyleCnt="4">
        <dgm:presLayoutVars>
          <dgm:bulletEnabled val="1"/>
        </dgm:presLayoutVars>
      </dgm:prSet>
      <dgm:spPr>
        <a:prstGeom prst="roundRect">
          <a:avLst/>
        </a:prstGeom>
      </dgm:spPr>
      <dgm:t>
        <a:bodyPr/>
        <a:lstStyle/>
        <a:p>
          <a:endParaRPr lang="en-NZ"/>
        </a:p>
      </dgm:t>
    </dgm:pt>
  </dgm:ptLst>
  <dgm:cxnLst>
    <dgm:cxn modelId="{2672F157-09FF-4CE9-8CA9-8B6C800E9B6F}" type="presOf" srcId="{398A9EE1-79EE-4951-949E-A8A1F666AA22}" destId="{872CCF03-D75B-4B3D-BCE3-C7AC26B2CCDE}" srcOrd="0" destOrd="2" presId="urn:microsoft.com/office/officeart/2005/8/layout/hList1"/>
    <dgm:cxn modelId="{5C61F9D8-7C80-4867-A189-C0554D69E0FE}" srcId="{190C270C-00AB-484D-AD20-91494BE1646C}" destId="{398A9EE1-79EE-4951-949E-A8A1F666AA22}" srcOrd="2" destOrd="0" parTransId="{8F847385-1694-4476-AB81-E4F74835C16C}" sibTransId="{EDE61429-0E6B-4C3B-BA7E-035A8EF933C8}"/>
    <dgm:cxn modelId="{5C602877-975D-4762-A8D2-9E207F043392}" srcId="{2E57C536-B188-4F4C-B269-B3629276629B}" destId="{AD121177-F45C-4831-932F-6878B371077D}" srcOrd="1" destOrd="0" parTransId="{0F49A5F0-629F-46AA-9CFA-7F8629B96369}" sibTransId="{8E104CF7-90C3-4FF5-8FA1-ABF25946CDA5}"/>
    <dgm:cxn modelId="{716F0ADB-E3E9-42D8-837F-71E2B96829FA}" type="presOf" srcId="{190C270C-00AB-484D-AD20-91494BE1646C}" destId="{A0B3BD1A-0240-4268-BF9E-25BF6FD2AF3E}" srcOrd="0" destOrd="0" presId="urn:microsoft.com/office/officeart/2005/8/layout/hList1"/>
    <dgm:cxn modelId="{D22704B4-8C94-49FE-9C05-0CD792BF196A}" srcId="{190C270C-00AB-484D-AD20-91494BE1646C}" destId="{06535286-B3D3-41FA-A1F6-7C38418D3C85}" srcOrd="3" destOrd="0" parTransId="{0DC582C4-BA74-4A82-89CD-6E5F5A174ABF}" sibTransId="{C84883FE-D660-407D-A1B6-40CFB80AF0ED}"/>
    <dgm:cxn modelId="{B25C3FC1-26A0-4244-8A11-CABD4D2661B6}" srcId="{AD121177-F45C-4831-932F-6878B371077D}" destId="{DD868544-3983-42A0-8795-909B665937CF}" srcOrd="1" destOrd="0" parTransId="{83CB45B6-6FB5-454A-B978-17C18CC4D782}" sibTransId="{6C00DD24-F840-4E58-BC9A-6CDDCC0FB626}"/>
    <dgm:cxn modelId="{8C2F7D97-16BD-4982-AD50-8B160B562D7B}" srcId="{21427F3C-9D41-4D4C-AED7-274E4DFA96A6}" destId="{2A5AE8E2-EEB0-4ADF-B769-4BB168D13075}" srcOrd="1" destOrd="0" parTransId="{A799EB75-6A0E-4353-ADC2-9E7FE7608153}" sibTransId="{664CDAF9-EEB1-46A8-95CB-865DCF2038BC}"/>
    <dgm:cxn modelId="{A9C8B478-11DB-4DB4-855F-6968A41E74FE}" type="presOf" srcId="{4FDB0279-D3B9-4194-9963-4B21EACD6A79}" destId="{6AE65531-F7E3-48BB-A874-3841B1180BC8}" srcOrd="0" destOrd="2" presId="urn:microsoft.com/office/officeart/2005/8/layout/hList1"/>
    <dgm:cxn modelId="{11D0FA52-4764-4EA3-A438-3CAB646C0C08}" srcId="{8E1CF6D1-B6D6-4592-80BF-DA9DD56E7B55}" destId="{66EA5E69-7E52-45AA-A1E3-587A9C00B712}" srcOrd="1" destOrd="0" parTransId="{F54EF22F-BAE6-47CA-A049-AE397A83089C}" sibTransId="{070F61C5-B565-4C3E-9F74-247BEEF96626}"/>
    <dgm:cxn modelId="{A62B6D82-DABC-46DC-8763-E3BF03900D23}" type="presOf" srcId="{BBB29A75-60C7-4E69-8E04-CABB08BE2BC4}" destId="{6AE65531-F7E3-48BB-A874-3841B1180BC8}" srcOrd="0" destOrd="0" presId="urn:microsoft.com/office/officeart/2005/8/layout/hList1"/>
    <dgm:cxn modelId="{53565D6D-B4E2-4B12-A948-F5E8179D5672}" srcId="{21427F3C-9D41-4D4C-AED7-274E4DFA96A6}" destId="{4FDB0279-D3B9-4194-9963-4B21EACD6A79}" srcOrd="2" destOrd="0" parTransId="{C9E0B378-899C-474E-B5E5-7F39FD6448A1}" sibTransId="{7E45081F-3A9D-455E-8167-C4F087AE42A3}"/>
    <dgm:cxn modelId="{ED945853-B02E-4599-8A85-6EFE4E5E2CDA}" type="presOf" srcId="{2E57C536-B188-4F4C-B269-B3629276629B}" destId="{33B48322-B153-4080-AF80-066BD4F27D27}" srcOrd="0" destOrd="0" presId="urn:microsoft.com/office/officeart/2005/8/layout/hList1"/>
    <dgm:cxn modelId="{EBA694C1-17E5-47B3-96A8-FEA584EAF239}" type="presOf" srcId="{AA99F719-1B7E-4B05-B392-902DE96882F1}" destId="{63D2598C-7B29-4B99-A5D2-21A80B6DF6A4}" srcOrd="0" destOrd="2" presId="urn:microsoft.com/office/officeart/2005/8/layout/hList1"/>
    <dgm:cxn modelId="{C473CC3D-DC88-465C-8E6E-22AFAF5FDC29}" type="presOf" srcId="{06535286-B3D3-41FA-A1F6-7C38418D3C85}" destId="{872CCF03-D75B-4B3D-BCE3-C7AC26B2CCDE}" srcOrd="0" destOrd="3" presId="urn:microsoft.com/office/officeart/2005/8/layout/hList1"/>
    <dgm:cxn modelId="{707C606C-ACFD-4283-8BDA-3D12E270A5DD}" type="presOf" srcId="{FC1E1E71-4E64-401C-B1E0-CF81616B3AFE}" destId="{63D2598C-7B29-4B99-A5D2-21A80B6DF6A4}" srcOrd="0" destOrd="3" presId="urn:microsoft.com/office/officeart/2005/8/layout/hList1"/>
    <dgm:cxn modelId="{7C73DDF2-DD55-4CBA-8B3B-289D3A599C87}" srcId="{8E1CF6D1-B6D6-4592-80BF-DA9DD56E7B55}" destId="{D8E17A4A-84CD-43D4-8B21-C0FB860ABDDB}" srcOrd="0" destOrd="0" parTransId="{A6C09B3D-4C9C-414F-BBE3-5A2EBF512060}" sibTransId="{B8BC15DE-3792-4995-8249-4E6150134360}"/>
    <dgm:cxn modelId="{D675F43F-3624-4D29-BBCB-56710CA13E92}" srcId="{2E57C536-B188-4F4C-B269-B3629276629B}" destId="{21427F3C-9D41-4D4C-AED7-274E4DFA96A6}" srcOrd="0" destOrd="0" parTransId="{B428FE09-203C-44D0-A287-10C266DF4200}" sibTransId="{55F52655-E47B-4E5F-A014-BD67976F9B89}"/>
    <dgm:cxn modelId="{BB71FAB1-6CA0-4BDE-A582-863FC3FB3B6C}" srcId="{190C270C-00AB-484D-AD20-91494BE1646C}" destId="{932B343F-7EC2-4D17-A790-A3271DCB8DA8}" srcOrd="0" destOrd="0" parTransId="{193E63C8-18B2-4664-90EA-CBE00A48DB6E}" sibTransId="{C0DCFCD2-19FB-4DFC-A78F-48CEADF81A8C}"/>
    <dgm:cxn modelId="{F2095924-555C-421C-8AA7-CA90FEE5ED7F}" srcId="{AD121177-F45C-4831-932F-6878B371077D}" destId="{096E005B-82E3-4497-9149-9765FF5BDAC2}" srcOrd="0" destOrd="0" parTransId="{5ADF8092-FEAB-412F-A3AE-0BF78681D92C}" sibTransId="{202AF5E1-B4B7-41E4-A799-07A5B3DCB903}"/>
    <dgm:cxn modelId="{D3F1CCF3-BF0A-4FC9-ADFD-C1439BE95ACB}" srcId="{21427F3C-9D41-4D4C-AED7-274E4DFA96A6}" destId="{BBB29A75-60C7-4E69-8E04-CABB08BE2BC4}" srcOrd="0" destOrd="0" parTransId="{916F668A-D1CE-4D40-AD92-C1B512AA4704}" sibTransId="{0849D333-E835-4EA7-B266-79677E13687B}"/>
    <dgm:cxn modelId="{B0359B2F-63AB-44F6-A80C-48B808963B84}" srcId="{2E57C536-B188-4F4C-B269-B3629276629B}" destId="{190C270C-00AB-484D-AD20-91494BE1646C}" srcOrd="3" destOrd="0" parTransId="{A13CC5D7-F7AE-42D1-9B14-20CFF60F9BC6}" sibTransId="{B04C5E77-B1A6-48CC-AA1A-419BBB5D4C64}"/>
    <dgm:cxn modelId="{3B200B19-9072-4ECE-8384-2C1AA800A47F}" type="presOf" srcId="{8E1CF6D1-B6D6-4592-80BF-DA9DD56E7B55}" destId="{BF446BE8-0556-4E77-9C39-F685962C0D69}" srcOrd="0" destOrd="0" presId="urn:microsoft.com/office/officeart/2005/8/layout/hList1"/>
    <dgm:cxn modelId="{C3D36797-459A-4B46-9CE0-13ECE1136B99}" type="presOf" srcId="{21427F3C-9D41-4D4C-AED7-274E4DFA96A6}" destId="{17085AE1-3055-4106-AAEE-314C6422F5DA}" srcOrd="0" destOrd="0" presId="urn:microsoft.com/office/officeart/2005/8/layout/hList1"/>
    <dgm:cxn modelId="{50A52D52-5FEC-44C1-BBBC-56338FB92089}" type="presOf" srcId="{932B343F-7EC2-4D17-A790-A3271DCB8DA8}" destId="{872CCF03-D75B-4B3D-BCE3-C7AC26B2CCDE}" srcOrd="0" destOrd="0" presId="urn:microsoft.com/office/officeart/2005/8/layout/hList1"/>
    <dgm:cxn modelId="{D3D497D2-B2C1-4A51-95A9-14279B4F27D7}" type="presOf" srcId="{2A5AE8E2-EEB0-4ADF-B769-4BB168D13075}" destId="{6AE65531-F7E3-48BB-A874-3841B1180BC8}" srcOrd="0" destOrd="1" presId="urn:microsoft.com/office/officeart/2005/8/layout/hList1"/>
    <dgm:cxn modelId="{9CEB6A9C-97A2-4C29-9B64-2C82BE2DEA79}" type="presOf" srcId="{6A2E7DDB-125D-4A35-A785-EE66BC422210}" destId="{872CCF03-D75B-4B3D-BCE3-C7AC26B2CCDE}" srcOrd="0" destOrd="1" presId="urn:microsoft.com/office/officeart/2005/8/layout/hList1"/>
    <dgm:cxn modelId="{931143F1-6B89-433B-BC37-7AD233FAD894}" type="presOf" srcId="{AD121177-F45C-4831-932F-6878B371077D}" destId="{9919F8FD-337C-4620-9FFF-19C1972EF2F5}" srcOrd="0" destOrd="0" presId="urn:microsoft.com/office/officeart/2005/8/layout/hList1"/>
    <dgm:cxn modelId="{F74C69E5-7BB4-4114-9C48-FC37A12493C5}" type="presOf" srcId="{D8E17A4A-84CD-43D4-8B21-C0FB860ABDDB}" destId="{02241A60-9645-4FFF-9791-90D0812B8AAC}" srcOrd="0" destOrd="0" presId="urn:microsoft.com/office/officeart/2005/8/layout/hList1"/>
    <dgm:cxn modelId="{DB782B83-BC1C-466D-997C-D9A8C80E4304}" srcId="{AD121177-F45C-4831-932F-6878B371077D}" destId="{AA99F719-1B7E-4B05-B392-902DE96882F1}" srcOrd="2" destOrd="0" parTransId="{3FA221CC-DD30-4BB9-93B4-A335C10AADE1}" sibTransId="{1B90ABBB-5A67-4138-A0C8-0D46EA24E9C5}"/>
    <dgm:cxn modelId="{0CAD95F9-F405-4F9D-AE4A-EE2A00ED2A9E}" srcId="{AD121177-F45C-4831-932F-6878B371077D}" destId="{FC1E1E71-4E64-401C-B1E0-CF81616B3AFE}" srcOrd="3" destOrd="0" parTransId="{0A191973-6D53-4B5A-B325-952EAD99EC9F}" sibTransId="{EA01AFEA-17E6-47A7-B2CF-ED4B76995ED8}"/>
    <dgm:cxn modelId="{74A2A519-371A-4F19-8C46-7684C9EBB648}" srcId="{190C270C-00AB-484D-AD20-91494BE1646C}" destId="{6A2E7DDB-125D-4A35-A785-EE66BC422210}" srcOrd="1" destOrd="0" parTransId="{22CFB664-1F2C-4B7C-8FB0-B9752CBDC720}" sibTransId="{ACC6B3F3-A880-4D62-A8AF-89B8CF33D42B}"/>
    <dgm:cxn modelId="{B02A0FE7-8AB3-493A-BD63-B0946DB4304C}" srcId="{2E57C536-B188-4F4C-B269-B3629276629B}" destId="{8E1CF6D1-B6D6-4592-80BF-DA9DD56E7B55}" srcOrd="2" destOrd="0" parTransId="{8B65B4A4-8D3B-48EE-BAC9-A96D40AF96AE}" sibTransId="{790C1F17-4734-43F8-8AB5-11ABF37BC766}"/>
    <dgm:cxn modelId="{EBBEDE6B-5A21-4FC5-8AFA-176933995DDC}" type="presOf" srcId="{096E005B-82E3-4497-9149-9765FF5BDAC2}" destId="{63D2598C-7B29-4B99-A5D2-21A80B6DF6A4}" srcOrd="0" destOrd="0" presId="urn:microsoft.com/office/officeart/2005/8/layout/hList1"/>
    <dgm:cxn modelId="{42D9B05B-AE5A-4B84-8D0C-5CB93498EB44}" type="presOf" srcId="{66EA5E69-7E52-45AA-A1E3-587A9C00B712}" destId="{02241A60-9645-4FFF-9791-90D0812B8AAC}" srcOrd="0" destOrd="1" presId="urn:microsoft.com/office/officeart/2005/8/layout/hList1"/>
    <dgm:cxn modelId="{BB000F4F-586E-41F4-8BAF-E5E1AF554811}" type="presOf" srcId="{DD868544-3983-42A0-8795-909B665937CF}" destId="{63D2598C-7B29-4B99-A5D2-21A80B6DF6A4}" srcOrd="0" destOrd="1" presId="urn:microsoft.com/office/officeart/2005/8/layout/hList1"/>
    <dgm:cxn modelId="{58A352A2-E688-4E08-A6B5-5252855B50D4}" type="presParOf" srcId="{33B48322-B153-4080-AF80-066BD4F27D27}" destId="{A152B587-386B-49DB-AF34-1CA504BDAF61}" srcOrd="0" destOrd="0" presId="urn:microsoft.com/office/officeart/2005/8/layout/hList1"/>
    <dgm:cxn modelId="{FEC09B15-1C04-4183-B967-C681421E6833}" type="presParOf" srcId="{A152B587-386B-49DB-AF34-1CA504BDAF61}" destId="{17085AE1-3055-4106-AAEE-314C6422F5DA}" srcOrd="0" destOrd="0" presId="urn:microsoft.com/office/officeart/2005/8/layout/hList1"/>
    <dgm:cxn modelId="{767D4D62-139A-43AF-B3AC-A0341F6A2615}" type="presParOf" srcId="{A152B587-386B-49DB-AF34-1CA504BDAF61}" destId="{6AE65531-F7E3-48BB-A874-3841B1180BC8}" srcOrd="1" destOrd="0" presId="urn:microsoft.com/office/officeart/2005/8/layout/hList1"/>
    <dgm:cxn modelId="{F08921D7-4BC0-4AD7-A939-7B430911E1CC}" type="presParOf" srcId="{33B48322-B153-4080-AF80-066BD4F27D27}" destId="{C008942A-8149-425E-9486-65EC8B910870}" srcOrd="1" destOrd="0" presId="urn:microsoft.com/office/officeart/2005/8/layout/hList1"/>
    <dgm:cxn modelId="{D1B5E04A-9C9D-4D6B-B4E6-AA1F366437A7}" type="presParOf" srcId="{33B48322-B153-4080-AF80-066BD4F27D27}" destId="{ED3DB98A-19A2-4F1A-B16E-45CBD8407021}" srcOrd="2" destOrd="0" presId="urn:microsoft.com/office/officeart/2005/8/layout/hList1"/>
    <dgm:cxn modelId="{65809C5A-A04D-4258-8919-353D0A8F5033}" type="presParOf" srcId="{ED3DB98A-19A2-4F1A-B16E-45CBD8407021}" destId="{9919F8FD-337C-4620-9FFF-19C1972EF2F5}" srcOrd="0" destOrd="0" presId="urn:microsoft.com/office/officeart/2005/8/layout/hList1"/>
    <dgm:cxn modelId="{6103D97C-D5EB-4A86-A763-A3860216C14A}" type="presParOf" srcId="{ED3DB98A-19A2-4F1A-B16E-45CBD8407021}" destId="{63D2598C-7B29-4B99-A5D2-21A80B6DF6A4}" srcOrd="1" destOrd="0" presId="urn:microsoft.com/office/officeart/2005/8/layout/hList1"/>
    <dgm:cxn modelId="{96DB8AB9-2933-4F01-B323-194C1EE7B8D8}" type="presParOf" srcId="{33B48322-B153-4080-AF80-066BD4F27D27}" destId="{1515F708-8A29-4866-AC93-50AB71C8686A}" srcOrd="3" destOrd="0" presId="urn:microsoft.com/office/officeart/2005/8/layout/hList1"/>
    <dgm:cxn modelId="{4B9D129F-0266-465D-9F34-49E12A03CBA1}" type="presParOf" srcId="{33B48322-B153-4080-AF80-066BD4F27D27}" destId="{9EF7ECE3-6B3C-41D6-92A3-7CE1749D2DAE}" srcOrd="4" destOrd="0" presId="urn:microsoft.com/office/officeart/2005/8/layout/hList1"/>
    <dgm:cxn modelId="{FD5B4A25-4A07-4A76-BC3D-8BC8F7B42DA8}" type="presParOf" srcId="{9EF7ECE3-6B3C-41D6-92A3-7CE1749D2DAE}" destId="{BF446BE8-0556-4E77-9C39-F685962C0D69}" srcOrd="0" destOrd="0" presId="urn:microsoft.com/office/officeart/2005/8/layout/hList1"/>
    <dgm:cxn modelId="{9E1A823E-69AC-40AB-BB32-DAB44C1178D4}" type="presParOf" srcId="{9EF7ECE3-6B3C-41D6-92A3-7CE1749D2DAE}" destId="{02241A60-9645-4FFF-9791-90D0812B8AAC}" srcOrd="1" destOrd="0" presId="urn:microsoft.com/office/officeart/2005/8/layout/hList1"/>
    <dgm:cxn modelId="{72F41448-1254-46A0-B492-2EA7A02B02AE}" type="presParOf" srcId="{33B48322-B153-4080-AF80-066BD4F27D27}" destId="{2E34A682-92CB-4057-B240-8C91549112FD}" srcOrd="5" destOrd="0" presId="urn:microsoft.com/office/officeart/2005/8/layout/hList1"/>
    <dgm:cxn modelId="{4FA9434B-F59C-403D-AEAF-4C2954FCB079}" type="presParOf" srcId="{33B48322-B153-4080-AF80-066BD4F27D27}" destId="{87CCEE20-9E75-4E5C-9D76-DBCBA1E5EC00}" srcOrd="6" destOrd="0" presId="urn:microsoft.com/office/officeart/2005/8/layout/hList1"/>
    <dgm:cxn modelId="{13535C00-31E9-43DC-AADE-651A419712B5}" type="presParOf" srcId="{87CCEE20-9E75-4E5C-9D76-DBCBA1E5EC00}" destId="{A0B3BD1A-0240-4268-BF9E-25BF6FD2AF3E}" srcOrd="0" destOrd="0" presId="urn:microsoft.com/office/officeart/2005/8/layout/hList1"/>
    <dgm:cxn modelId="{F39DE396-BF81-4BAD-8812-5B30580BF6A1}" type="presParOf" srcId="{87CCEE20-9E75-4E5C-9D76-DBCBA1E5EC00}" destId="{872CCF03-D75B-4B3D-BCE3-C7AC26B2CC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1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7212"/>
          </a:xfrm>
          <a:prstGeom prst="rect">
            <a:avLst/>
          </a:prstGeom>
        </p:spPr>
        <p:txBody>
          <a:bodyPr vert="horz" lIns="91440" tIns="45720" rIns="91440" bIns="45720" rtlCol="0"/>
          <a:lstStyle>
            <a:lvl1pPr algn="r">
              <a:defRPr sz="1200"/>
            </a:lvl1pPr>
          </a:lstStyle>
          <a:p>
            <a:fld id="{029B2A95-11A7-426A-BCF0-3FF953504E98}" type="datetimeFigureOut">
              <a:rPr lang="en-NZ" smtClean="0"/>
              <a:t>27/11/2017</a:t>
            </a:fld>
            <a:endParaRPr lang="en-NZ"/>
          </a:p>
        </p:txBody>
      </p:sp>
      <p:sp>
        <p:nvSpPr>
          <p:cNvPr id="4" name="Footer Placeholder 3"/>
          <p:cNvSpPr>
            <a:spLocks noGrp="1"/>
          </p:cNvSpPr>
          <p:nvPr>
            <p:ph type="ftr" sz="quarter" idx="2"/>
          </p:nvPr>
        </p:nvSpPr>
        <p:spPr>
          <a:xfrm>
            <a:off x="0" y="9429427"/>
            <a:ext cx="2946400" cy="49721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9427"/>
            <a:ext cx="2946400" cy="497212"/>
          </a:xfrm>
          <a:prstGeom prst="rect">
            <a:avLst/>
          </a:prstGeom>
        </p:spPr>
        <p:txBody>
          <a:bodyPr vert="horz" lIns="91440" tIns="45720" rIns="91440" bIns="45720" rtlCol="0" anchor="b"/>
          <a:lstStyle>
            <a:lvl1pPr algn="r">
              <a:defRPr sz="1200"/>
            </a:lvl1pPr>
          </a:lstStyle>
          <a:p>
            <a:fld id="{CA125217-3F20-43BC-BA16-F2C5CA9F7550}" type="slidenum">
              <a:rPr lang="en-NZ" smtClean="0"/>
              <a:t>‹#›</a:t>
            </a:fld>
            <a:endParaRPr lang="en-NZ"/>
          </a:p>
        </p:txBody>
      </p:sp>
    </p:spTree>
    <p:extLst>
      <p:ext uri="{BB962C8B-B14F-4D97-AF65-F5344CB8AC3E}">
        <p14:creationId xmlns:p14="http://schemas.microsoft.com/office/powerpoint/2010/main" val="694721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1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7212"/>
          </a:xfrm>
          <a:prstGeom prst="rect">
            <a:avLst/>
          </a:prstGeom>
        </p:spPr>
        <p:txBody>
          <a:bodyPr vert="horz" lIns="91440" tIns="45720" rIns="91440" bIns="45720" rtlCol="0"/>
          <a:lstStyle>
            <a:lvl1pPr algn="r">
              <a:defRPr sz="1200"/>
            </a:lvl1pPr>
          </a:lstStyle>
          <a:p>
            <a:fld id="{F9592385-9A18-43FA-AEA2-28F68B5FAF8E}" type="datetimeFigureOut">
              <a:rPr lang="en-NZ" smtClean="0"/>
              <a:t>27/11/2017</a:t>
            </a:fld>
            <a:endParaRPr lang="en-NZ"/>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77064"/>
            <a:ext cx="5438775" cy="39089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9427"/>
            <a:ext cx="2946400" cy="49721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9427"/>
            <a:ext cx="2946400" cy="497212"/>
          </a:xfrm>
          <a:prstGeom prst="rect">
            <a:avLst/>
          </a:prstGeom>
        </p:spPr>
        <p:txBody>
          <a:bodyPr vert="horz" lIns="91440" tIns="45720" rIns="91440" bIns="45720" rtlCol="0" anchor="b"/>
          <a:lstStyle>
            <a:lvl1pPr algn="r">
              <a:defRPr sz="1200"/>
            </a:lvl1pPr>
          </a:lstStyle>
          <a:p>
            <a:fld id="{D1485A9F-F694-4610-8C58-991AA31D2CA2}" type="slidenum">
              <a:rPr lang="en-NZ" smtClean="0"/>
              <a:t>‹#›</a:t>
            </a:fld>
            <a:endParaRPr lang="en-NZ"/>
          </a:p>
        </p:txBody>
      </p:sp>
    </p:spTree>
    <p:extLst>
      <p:ext uri="{BB962C8B-B14F-4D97-AF65-F5344CB8AC3E}">
        <p14:creationId xmlns:p14="http://schemas.microsoft.com/office/powerpoint/2010/main" val="394847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Tēnā</a:t>
            </a:r>
            <a:r>
              <a:rPr lang="en-NZ" dirty="0" smtClean="0"/>
              <a:t> koutou </a:t>
            </a:r>
            <a:r>
              <a:rPr lang="en-NZ" dirty="0" err="1" smtClean="0"/>
              <a:t>katoua</a:t>
            </a:r>
            <a:endParaRPr lang="en-NZ" dirty="0" smtClean="0"/>
          </a:p>
          <a:p>
            <a:endParaRPr lang="en-NZ" dirty="0" smtClean="0"/>
          </a:p>
          <a:p>
            <a:r>
              <a:rPr lang="en-NZ" dirty="0" smtClean="0"/>
              <a:t>thank you for the invitation to speak –I think its fantastic you have a conference like this. You are a critical workforce of leaders throughout the health system – often called the squeezed middle. Support of nurse managers and leaders</a:t>
            </a:r>
            <a:r>
              <a:rPr lang="en-NZ" baseline="0" dirty="0" smtClean="0"/>
              <a:t> is key to ensuring there are safe practice environments and nurses are supported and developed. I have seen many examples of best practice quality patient environments led by empowered managers and leaders with well engaged and happy staff. </a:t>
            </a:r>
          </a:p>
          <a:p>
            <a:endParaRPr lang="en-NZ" baseline="0" dirty="0" smtClean="0"/>
          </a:p>
          <a:p>
            <a:r>
              <a:rPr lang="en-NZ" baseline="0" dirty="0" smtClean="0"/>
              <a:t>Sarah gave me some background to work you have been doing as part of your section.  the notion that many nurse leaders often have self doubt – I'm not good enough …… </a:t>
            </a:r>
            <a:r>
              <a:rPr lang="en-NZ" baseline="0" dirty="0" err="1" smtClean="0"/>
              <a:t>etc</a:t>
            </a:r>
            <a:r>
              <a:rPr lang="en-NZ" baseline="0" dirty="0" smtClean="0"/>
              <a:t>  I pondered on this and wonder if it is a gender issue too. There is research that shows men are much more likely to apply for senior roles even if they don’t have all the experience where women feel they need to have most of the experience to apply. And when you do get the job there are often feelings of being an imposter – “the imposter syndrome” being a NM is a huge responsibility as you are accountable for your services, teams and organisations success. </a:t>
            </a:r>
          </a:p>
          <a:p>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 have always been a strong advocate for supporting and coaching the development of nurses into senior roles both professional and managerial. Its important nurses are coached and mentored as they take on new roles and responsibilities.  I often</a:t>
            </a:r>
            <a:r>
              <a:rPr lang="en-NZ" baseline="0" dirty="0" smtClean="0"/>
              <a:t> support NP candidates and meet monthly until they are endorsed. I rarely look at their portfolio but am their champion to keep them on track and push them across the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r>
              <a:rPr lang="en-NZ" dirty="0" smtClean="0"/>
              <a:t>I would like to talk about the work we have started at NZNO after feedback from nurse managers and leaders around the county.</a:t>
            </a:r>
            <a:r>
              <a:rPr lang="en-NZ" baseline="0" dirty="0" smtClean="0"/>
              <a:t> Our strategy for nursing will be out for consultation soon too so please pay close attention to that as it will support leadership capacity and capability for nursing.</a:t>
            </a:r>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1</a:t>
            </a:fld>
            <a:endParaRPr lang="en-NZ"/>
          </a:p>
        </p:txBody>
      </p:sp>
    </p:spTree>
    <p:extLst>
      <p:ext uri="{BB962C8B-B14F-4D97-AF65-F5344CB8AC3E}">
        <p14:creationId xmlns:p14="http://schemas.microsoft.com/office/powerpoint/2010/main" val="303479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smtClean="0">
                <a:solidFill>
                  <a:schemeClr val="tx1"/>
                </a:solidFill>
                <a:effectLst/>
                <a:latin typeface="+mn-lt"/>
                <a:ea typeface="+mn-ea"/>
                <a:cs typeface="+mn-cs"/>
              </a:rPr>
              <a:t>When we get a referral for a NM on the pathway we will contact them by email asap and set up a phone call. I start by listening to what the issues are, what they have done to date, what processes they have followed, what's been the response to this but</a:t>
            </a:r>
            <a:r>
              <a:rPr lang="en-NZ" sz="1200" kern="1200" baseline="0" dirty="0" smtClean="0">
                <a:solidFill>
                  <a:schemeClr val="tx1"/>
                </a:solidFill>
                <a:effectLst/>
                <a:latin typeface="+mn-lt"/>
                <a:ea typeface="+mn-ea"/>
                <a:cs typeface="+mn-cs"/>
              </a:rPr>
              <a:t> also</a:t>
            </a:r>
            <a:r>
              <a:rPr lang="en-NZ" sz="1200" kern="1200" dirty="0" smtClean="0">
                <a:solidFill>
                  <a:schemeClr val="tx1"/>
                </a:solidFill>
                <a:effectLst/>
                <a:latin typeface="+mn-lt"/>
                <a:ea typeface="+mn-ea"/>
                <a:cs typeface="+mn-cs"/>
              </a:rPr>
              <a:t> how they finding the process. I also check to see what support they have from their manager or HR. Sometimes I have advised they seek EAP or further support –especially if they</a:t>
            </a:r>
            <a:r>
              <a:rPr lang="en-NZ" sz="1200" kern="1200" baseline="0" dirty="0" smtClean="0">
                <a:solidFill>
                  <a:schemeClr val="tx1"/>
                </a:solidFill>
                <a:effectLst/>
                <a:latin typeface="+mn-lt"/>
                <a:ea typeface="+mn-ea"/>
                <a:cs typeface="+mn-cs"/>
              </a:rPr>
              <a:t> have a</a:t>
            </a:r>
            <a:r>
              <a:rPr lang="en-NZ" sz="1200" kern="1200" dirty="0" smtClean="0">
                <a:solidFill>
                  <a:schemeClr val="tx1"/>
                </a:solidFill>
                <a:effectLst/>
                <a:latin typeface="+mn-lt"/>
                <a:ea typeface="+mn-ea"/>
                <a:cs typeface="+mn-cs"/>
              </a:rPr>
              <a:t> complaint against them or they are feeling bullied. </a:t>
            </a:r>
          </a:p>
          <a:p>
            <a:pPr lvl="0"/>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Some NM seek more understanding of </a:t>
            </a:r>
            <a:r>
              <a:rPr lang="en-NZ" sz="1200" kern="1200" baseline="0" dirty="0" smtClean="0">
                <a:solidFill>
                  <a:schemeClr val="tx1"/>
                </a:solidFill>
                <a:effectLst/>
                <a:latin typeface="+mn-lt"/>
                <a:ea typeface="+mn-ea"/>
                <a:cs typeface="+mn-cs"/>
              </a:rPr>
              <a:t>NZNO’s process when an IO is supporting a member and what expectations they can have of this process and their role in it. We will </a:t>
            </a:r>
            <a:r>
              <a:rPr lang="en-NZ" sz="1200" kern="1200" baseline="0" dirty="0" err="1" smtClean="0">
                <a:solidFill>
                  <a:schemeClr val="tx1"/>
                </a:solidFill>
                <a:effectLst/>
                <a:latin typeface="+mn-lt"/>
                <a:ea typeface="+mn-ea"/>
                <a:cs typeface="+mn-cs"/>
              </a:rPr>
              <a:t>advsie</a:t>
            </a:r>
            <a:r>
              <a:rPr lang="en-NZ" sz="1200" kern="1200" baseline="0" dirty="0" smtClean="0">
                <a:solidFill>
                  <a:schemeClr val="tx1"/>
                </a:solidFill>
                <a:effectLst/>
                <a:latin typeface="+mn-lt"/>
                <a:ea typeface="+mn-ea"/>
                <a:cs typeface="+mn-cs"/>
              </a:rPr>
              <a:t> if they need to get more support themselves. </a:t>
            </a:r>
            <a:r>
              <a:rPr lang="en-NZ" sz="1200" kern="1200" dirty="0" smtClean="0">
                <a:solidFill>
                  <a:schemeClr val="tx1"/>
                </a:solidFill>
                <a:effectLst/>
                <a:latin typeface="+mn-lt"/>
                <a:ea typeface="+mn-ea"/>
                <a:cs typeface="+mn-cs"/>
              </a:rPr>
              <a:t>We will also advise if the</a:t>
            </a:r>
            <a:r>
              <a:rPr lang="en-NZ" sz="1200" kern="1200" baseline="0" dirty="0" smtClean="0">
                <a:solidFill>
                  <a:schemeClr val="tx1"/>
                </a:solidFill>
                <a:effectLst/>
                <a:latin typeface="+mn-lt"/>
                <a:ea typeface="+mn-ea"/>
                <a:cs typeface="+mn-cs"/>
              </a:rPr>
              <a:t> NM </a:t>
            </a:r>
            <a:r>
              <a:rPr lang="en-NZ" sz="1200" kern="1200" dirty="0" smtClean="0">
                <a:solidFill>
                  <a:schemeClr val="tx1"/>
                </a:solidFill>
                <a:effectLst/>
                <a:latin typeface="+mn-lt"/>
                <a:ea typeface="+mn-ea"/>
                <a:cs typeface="+mn-cs"/>
              </a:rPr>
              <a:t>needs more support with difficult conversations and we get a PNA involved at the local level but mostly it is being available on the phone for the manager, listening, providing advice and any resources that might be helpful.</a:t>
            </a:r>
          </a:p>
        </p:txBody>
      </p:sp>
      <p:sp>
        <p:nvSpPr>
          <p:cNvPr id="4" name="Slide Number Placeholder 3"/>
          <p:cNvSpPr>
            <a:spLocks noGrp="1"/>
          </p:cNvSpPr>
          <p:nvPr>
            <p:ph type="sldNum" sz="quarter" idx="10"/>
          </p:nvPr>
        </p:nvSpPr>
        <p:spPr/>
        <p:txBody>
          <a:bodyPr/>
          <a:lstStyle/>
          <a:p>
            <a:fld id="{D1485A9F-F694-4610-8C58-991AA31D2CA2}" type="slidenum">
              <a:rPr lang="en-NZ" smtClean="0"/>
              <a:t>10</a:t>
            </a:fld>
            <a:endParaRPr lang="en-NZ"/>
          </a:p>
        </p:txBody>
      </p:sp>
    </p:spTree>
    <p:extLst>
      <p:ext uri="{BB962C8B-B14F-4D97-AF65-F5344CB8AC3E}">
        <p14:creationId xmlns:p14="http://schemas.microsoft.com/office/powerpoint/2010/main" val="191439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It is important NM</a:t>
            </a:r>
            <a:r>
              <a:rPr lang="en-NZ" baseline="0" dirty="0" smtClean="0"/>
              <a:t> and</a:t>
            </a:r>
            <a:r>
              <a:rPr lang="en-NZ" dirty="0" smtClean="0"/>
              <a:t> leaders are supported into new roles, particularly when they are required to perform certain tasks (like understanding a budget)</a:t>
            </a:r>
            <a:r>
              <a:rPr lang="en-NZ" baseline="0" dirty="0" smtClean="0"/>
              <a:t> or being responsible for managing a team and all the intricacies that beings with it.</a:t>
            </a:r>
            <a:r>
              <a:rPr lang="en-NZ" dirty="0" smtClean="0"/>
              <a:t> It will depend very much on the structure and support</a:t>
            </a:r>
            <a:r>
              <a:rPr lang="en-NZ" baseline="0" dirty="0" smtClean="0"/>
              <a:t> of your individual organisations – some will have quite structured and formal leadership programme and others will be left to figure it out themselves. The capabilities and leadership style of your direct manager will greatly influence how you succeed in your role.</a:t>
            </a:r>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11</a:t>
            </a:fld>
            <a:endParaRPr lang="en-NZ"/>
          </a:p>
        </p:txBody>
      </p:sp>
    </p:spTree>
    <p:extLst>
      <p:ext uri="{BB962C8B-B14F-4D97-AF65-F5344CB8AC3E}">
        <p14:creationId xmlns:p14="http://schemas.microsoft.com/office/powerpoint/2010/main" val="366645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You will start to get a sense of how you function and how much information you need to do your job. You will recognise managers who want to control everything and others who</a:t>
            </a:r>
            <a:r>
              <a:rPr lang="en-NZ" baseline="0" dirty="0" smtClean="0"/>
              <a:t> will work with high trust and </a:t>
            </a:r>
            <a:r>
              <a:rPr lang="en-NZ" dirty="0" smtClean="0"/>
              <a:t>let you get on with things and</a:t>
            </a:r>
            <a:r>
              <a:rPr lang="en-NZ" baseline="0" dirty="0" smtClean="0"/>
              <a:t> seek help when you need it. Too much or too little can be uncomfortable. </a:t>
            </a:r>
          </a:p>
          <a:p>
            <a:endParaRPr lang="en-NZ" baseline="0" dirty="0" smtClean="0"/>
          </a:p>
          <a:p>
            <a:r>
              <a:rPr lang="en-NZ" baseline="0" dirty="0" smtClean="0"/>
              <a:t>It is helpful to see what is in your control and what you cannot control – that will help you understand who you need to work with or influence to get something done otherwise it can be a frustrating experience trying to do it all by yourself or find yourself in a conflict situation. </a:t>
            </a:r>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12</a:t>
            </a:fld>
            <a:endParaRPr lang="en-NZ"/>
          </a:p>
        </p:txBody>
      </p:sp>
    </p:spTree>
    <p:extLst>
      <p:ext uri="{BB962C8B-B14F-4D97-AF65-F5344CB8AC3E}">
        <p14:creationId xmlns:p14="http://schemas.microsoft.com/office/powerpoint/2010/main" val="154392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We strongly recommend nurse manager and leadership roles have an orientation programme covering core competencies that includes leadership and management skills and a good mentor something we can provide through the managers pathway but its important organisations have this support for new managers.</a:t>
            </a:r>
          </a:p>
          <a:p>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13</a:t>
            </a:fld>
            <a:endParaRPr lang="en-NZ"/>
          </a:p>
        </p:txBody>
      </p:sp>
    </p:spTree>
    <p:extLst>
      <p:ext uri="{BB962C8B-B14F-4D97-AF65-F5344CB8AC3E}">
        <p14:creationId xmlns:p14="http://schemas.microsoft.com/office/powerpoint/2010/main" val="108257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There is so much information and theory</a:t>
            </a:r>
            <a:r>
              <a:rPr lang="en-NZ" baseline="0" dirty="0" smtClean="0"/>
              <a:t> on leadership. I have done a lot of work with Diana Jones – I recommend her book. What I like about her style and coaching is that she focuses on relationships – on language and communication and moves away from trying to overanalyse and overwork issues that you may not ever understand but waste a lot of time and energy on. </a:t>
            </a:r>
          </a:p>
          <a:p>
            <a:r>
              <a:rPr lang="en-NZ" baseline="0" dirty="0" smtClean="0"/>
              <a:t>You cannot avoid dealing with people in the workplace and a lot of time is taken up with behaviour that disrupts others. It is hard and often challenging work. However people dilemmas are a leaders most time consuming work.</a:t>
            </a:r>
          </a:p>
          <a:p>
            <a:endParaRPr lang="en-NZ" baseline="0" dirty="0" smtClean="0"/>
          </a:p>
          <a:p>
            <a:r>
              <a:rPr lang="en-NZ" baseline="0" dirty="0" smtClean="0"/>
              <a:t>Many people are often not aware of the impact of their behaviour on others, sometimes just asking the question, “are you aware you….” they may never have heard that before or know that is how they are perceived. This is also about your own behaviour and having an awareness of how others perceive you.</a:t>
            </a:r>
          </a:p>
          <a:p>
            <a:endParaRPr lang="en-NZ" baseline="0" dirty="0" smtClean="0"/>
          </a:p>
          <a:p>
            <a:r>
              <a:rPr lang="en-NZ" baseline="0" dirty="0" smtClean="0"/>
              <a:t>Diana debunks the myth of the rational leader, that being logical and rational is the only route to leadership. Focusing on technical skills wont always help essential conversations or difficult situations. While its important to know your strengths its also important to know how you impact negatively on others. If you understand how you are perceived both positively and negatively then you can focus on how you effectively influence and work with others with confidence. If you just focus on how you are perceived negatively you will down play your strengths, lack confidence and get stressed.  However if you don’t care how you are perceived then you will come across as hard on people and uncaring. So its important to know your blind spots but work with them to get things done by how you can influence. </a:t>
            </a:r>
          </a:p>
          <a:p>
            <a:endParaRPr lang="en-NZ" baseline="0" dirty="0" smtClean="0"/>
          </a:p>
          <a:p>
            <a:r>
              <a:rPr lang="en-NZ" baseline="0" dirty="0" smtClean="0"/>
              <a:t>Understanding why people behave in certain ways is unimportant, its more important how you respond. Be aware of your emotional response – positive working experiences are essential for achieving results but we all know we sometimes come away from a meeting or a conversation where you are thinking. “that did not go well.” often we default to a behaviour under pressure (going silent, taking control, over talking, giving up..) so it is helpful to do some work to understand what behaviours you default to so that you recognise what others are seeing.</a:t>
            </a:r>
          </a:p>
          <a:p>
            <a:endParaRPr lang="en-NZ" baseline="0" dirty="0" smtClean="0"/>
          </a:p>
          <a:p>
            <a:r>
              <a:rPr lang="en-NZ" baseline="0" dirty="0" smtClean="0"/>
              <a:t>So leaders flourish when they know themselves better accepting their strengths and weaknesses and are open to learning – also you will become more conscious why you are in a leadership role and what you can influence and contribute to that gets results. </a:t>
            </a:r>
          </a:p>
          <a:p>
            <a:endParaRPr lang="en-NZ" baseline="0" dirty="0" smtClean="0"/>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14</a:t>
            </a:fld>
            <a:endParaRPr lang="en-NZ"/>
          </a:p>
        </p:txBody>
      </p:sp>
    </p:spTree>
    <p:extLst>
      <p:ext uri="{BB962C8B-B14F-4D97-AF65-F5344CB8AC3E}">
        <p14:creationId xmlns:p14="http://schemas.microsoft.com/office/powerpoint/2010/main" val="183379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Over the last year we have been developing  strategy for nursing that is</a:t>
            </a:r>
            <a:r>
              <a:rPr lang="en-NZ" baseline="0" dirty="0" smtClean="0"/>
              <a:t> due to come out for consultation in the next month. This is the conceptual model that will provide the foundation for the strategy. There are 3 strategic actions, disparity, critical mass and waste that .. It is a key tool that will resolve structural and fiscal barriers that impede nursing effectiveness but also support the profession and invest in nursing leadership. </a:t>
            </a:r>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16</a:t>
            </a:fld>
            <a:endParaRPr lang="en-NZ"/>
          </a:p>
        </p:txBody>
      </p:sp>
    </p:spTree>
    <p:extLst>
      <p:ext uri="{BB962C8B-B14F-4D97-AF65-F5344CB8AC3E}">
        <p14:creationId xmlns:p14="http://schemas.microsoft.com/office/powerpoint/2010/main" val="114511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1485A9F-F694-4610-8C58-991AA31D2CA2}" type="slidenum">
              <a:rPr lang="en-NZ" smtClean="0"/>
              <a:t>17</a:t>
            </a:fld>
            <a:endParaRPr lang="en-NZ"/>
          </a:p>
        </p:txBody>
      </p:sp>
    </p:spTree>
    <p:extLst>
      <p:ext uri="{BB962C8B-B14F-4D97-AF65-F5344CB8AC3E}">
        <p14:creationId xmlns:p14="http://schemas.microsoft.com/office/powerpoint/2010/main" val="28574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1485A9F-F694-4610-8C58-991AA31D2CA2}" type="slidenum">
              <a:rPr lang="en-NZ" smtClean="0"/>
              <a:t>19</a:t>
            </a:fld>
            <a:endParaRPr lang="en-NZ"/>
          </a:p>
        </p:txBody>
      </p:sp>
    </p:spTree>
    <p:extLst>
      <p:ext uri="{BB962C8B-B14F-4D97-AF65-F5344CB8AC3E}">
        <p14:creationId xmlns:p14="http://schemas.microsoft.com/office/powerpoint/2010/main" val="20706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First,</a:t>
            </a:r>
            <a:r>
              <a:rPr lang="en-NZ" baseline="0" dirty="0" smtClean="0"/>
              <a:t> </a:t>
            </a:r>
            <a:r>
              <a:rPr lang="en-NZ" dirty="0" smtClean="0"/>
              <a:t>I will begin by sharing with you my path over the last 37 years as a RN and why I am so interested in this area of leadership – however I am always learning,</a:t>
            </a:r>
            <a:r>
              <a:rPr lang="en-NZ" baseline="0" dirty="0" smtClean="0"/>
              <a:t> its important to take those experiences and learnings into new roles and organisations – management and leadership competencies are transferrable skills!</a:t>
            </a:r>
          </a:p>
          <a:p>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My early years were very much in acute settings (ED/ICU) in DHB’s – highly structured, regulated complex organisations. I had opportunities to discover my own leadership through mentoring, coordinating shifts etc. I felt a growing sense of frustration having ideas but not being heard or someone else having that idea later!</a:t>
            </a:r>
          </a:p>
          <a:p>
            <a:endParaRPr lang="en-NZ" baseline="0" dirty="0" smtClean="0"/>
          </a:p>
          <a:p>
            <a:r>
              <a:rPr lang="en-NZ" baseline="0" dirty="0" smtClean="0"/>
              <a:t>I am convinced that it is all about the leadership – while organisation culture and structure differ – it is about relationships with people and how to deal with the hard stuff and reinforce the good stuff.</a:t>
            </a:r>
          </a:p>
          <a:p>
            <a:endParaRPr lang="en-NZ" baseline="0" dirty="0" smtClean="0"/>
          </a:p>
          <a:p>
            <a:r>
              <a:rPr lang="en-NZ" baseline="0" dirty="0" smtClean="0"/>
              <a:t>Over time you start to understand where your strengths are and what you are most interested in and what you leave for those who are more interested.  I love strategy, service development and innovation, money (budgets)! Developing a case for change for resources – budgets, business cases. I like to find tools and resources to empower and support the work of leaders. I love working with people who are expert in quality, detail, analysis, policy – you will be getting the picture! I can live with the status quo as long as it is productive and adding value to the vision and goals of the organisation, otherwise I am disruptive or look for ways of strengthening teams and services to achieve results – Its important to stop and reflect   - “are we accomplishing the collective goals we've set? to make a difference and to whom? We have limited resources and can often be pushed into being reactive than being proactive and having time to plan.</a:t>
            </a:r>
          </a:p>
          <a:p>
            <a:endParaRPr lang="en-NZ" baseline="0" dirty="0" smtClean="0"/>
          </a:p>
          <a:p>
            <a:endParaRPr lang="en-NZ" baseline="0" dirty="0" smtClean="0"/>
          </a:p>
          <a:p>
            <a:r>
              <a:rPr lang="en-NZ" baseline="0" dirty="0" smtClean="0"/>
              <a:t>Like many of you, I had strong role models and mentors. People who saw something in me and encouraged me (pushed me). Gave me opportunities for growth and development.  My career path was fairly linear up to about 2004 when a senior nursing restructuring made me look at options that took me outside of the DHB into a less regulated and structured environment.  Again, I was pushed into general management “working in a private organisation was like going to a business school.” I am really grateful I had the opportunity to learn about contracting, budgets, BC, RFP’s as that has supported my subsequent management roles to get a “yes” – or mount an evidenced based argument for resources, capability, capacity building. Working across organisations I have had to understand what gets the best out of people but  also be alert to bullying behaviour and interpersonal conflict that can make the workplace an unsafe and unpleasant environment.</a:t>
            </a:r>
          </a:p>
          <a:p>
            <a:endParaRPr lang="en-NZ" baseline="0" dirty="0" smtClean="0"/>
          </a:p>
          <a:p>
            <a:r>
              <a:rPr lang="en-NZ" baseline="0" dirty="0" smtClean="0"/>
              <a:t>While I continued to move more into the third sector, community and non-</a:t>
            </a:r>
            <a:r>
              <a:rPr lang="en-NZ" baseline="0" dirty="0" err="1" smtClean="0"/>
              <a:t>govt</a:t>
            </a:r>
            <a:r>
              <a:rPr lang="en-NZ" baseline="0" dirty="0" smtClean="0"/>
              <a:t> organisations my professional and education background have supported my leadership roles as part of my tool kit to support teams and organisational development.  </a:t>
            </a:r>
          </a:p>
          <a:p>
            <a:endParaRPr lang="en-NZ" baseline="0" dirty="0" smtClean="0"/>
          </a:p>
          <a:p>
            <a:r>
              <a:rPr lang="en-NZ" baseline="0" dirty="0" smtClean="0"/>
              <a:t>However what remains constant in these roles is how to navigate relationships and influence those around you so you can get the job done!</a:t>
            </a:r>
          </a:p>
          <a:p>
            <a:endParaRPr lang="en-NZ" baseline="0" dirty="0" smtClean="0"/>
          </a:p>
          <a:p>
            <a:endParaRPr lang="en-NZ" baseline="0" dirty="0" smtClean="0"/>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2</a:t>
            </a:fld>
            <a:endParaRPr lang="en-NZ"/>
          </a:p>
        </p:txBody>
      </p:sp>
    </p:spTree>
    <p:extLst>
      <p:ext uri="{BB962C8B-B14F-4D97-AF65-F5344CB8AC3E}">
        <p14:creationId xmlns:p14="http://schemas.microsoft.com/office/powerpoint/2010/main" val="379284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want to touch on the environments we are working in today and why</a:t>
            </a:r>
            <a:r>
              <a:rPr lang="en-NZ" baseline="0" dirty="0" smtClean="0"/>
              <a:t> many of</a:t>
            </a:r>
            <a:r>
              <a:rPr lang="en-NZ" dirty="0" smtClean="0"/>
              <a:t> you will find it is more chaotic and complex</a:t>
            </a:r>
            <a:r>
              <a:rPr lang="en-NZ" baseline="0" dirty="0" smtClean="0"/>
              <a:t> than ever before – why you feel you cant get control and change is constant – it is here to stay.</a:t>
            </a:r>
          </a:p>
          <a:p>
            <a:endParaRPr lang="en-NZ" baseline="0" dirty="0" smtClean="0"/>
          </a:p>
          <a:p>
            <a:r>
              <a:rPr lang="en-NZ" baseline="0" dirty="0" smtClean="0"/>
              <a:t>We are communicating with more people than ever before and through so many different channels – information is coming at us constantly – we have information overload!</a:t>
            </a:r>
          </a:p>
          <a:p>
            <a:endParaRPr lang="en-NZ" baseline="0" dirty="0" smtClean="0"/>
          </a:p>
          <a:p>
            <a:r>
              <a:rPr lang="en-NZ" baseline="0" dirty="0" smtClean="0"/>
              <a:t>People expect more but also want more from how they work and engage in the workplace.  I'm going to talk about the workplace and complexity throughout this presentation as its </a:t>
            </a:r>
            <a:r>
              <a:rPr lang="en-NZ" baseline="0" smtClean="0"/>
              <a:t>important for </a:t>
            </a:r>
            <a:r>
              <a:rPr lang="en-NZ" baseline="0" dirty="0" smtClean="0"/>
              <a:t>how we function as leaders </a:t>
            </a:r>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3</a:t>
            </a:fld>
            <a:endParaRPr lang="en-NZ"/>
          </a:p>
        </p:txBody>
      </p:sp>
    </p:spTree>
    <p:extLst>
      <p:ext uri="{BB962C8B-B14F-4D97-AF65-F5344CB8AC3E}">
        <p14:creationId xmlns:p14="http://schemas.microsoft.com/office/powerpoint/2010/main" val="52916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If you wondered why you spend most of your day communicating with a number of</a:t>
            </a:r>
            <a:r>
              <a:rPr lang="en-NZ" baseline="0" dirty="0" smtClean="0"/>
              <a:t> people, or trying to track down the right person to talk to then this will help explain why some days feel chaotic and out of control. We are not functioning in linear structures or hierarchy anymore, our organisations have a number of matrix’s some visible and some not. Some organisational matrix of communication or teams have developed informally so people can communicate more effectively and get work done. Interpersonal communication and relationships become an important part of how you work across an organisation or system. </a:t>
            </a:r>
          </a:p>
          <a:p>
            <a:endParaRPr lang="en-NZ" baseline="0" dirty="0" smtClean="0"/>
          </a:p>
          <a:p>
            <a:r>
              <a:rPr lang="en-NZ" baseline="0" dirty="0" smtClean="0"/>
              <a:t>Many of you here will have a number of staff reporting to you. This will vary across organisations and structures – its important you get the functions of reporting lines figured out so you have the right span of control to manage the service but trust others responsible for various aspects of staff support and service delivery.</a:t>
            </a:r>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4</a:t>
            </a:fld>
            <a:endParaRPr lang="en-NZ"/>
          </a:p>
        </p:txBody>
      </p:sp>
    </p:spTree>
    <p:extLst>
      <p:ext uri="{BB962C8B-B14F-4D97-AF65-F5344CB8AC3E}">
        <p14:creationId xmlns:p14="http://schemas.microsoft.com/office/powerpoint/2010/main" val="416684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There</a:t>
            </a:r>
            <a:r>
              <a:rPr lang="en-NZ" baseline="0" dirty="0" smtClean="0"/>
              <a:t> is a</a:t>
            </a:r>
            <a:r>
              <a:rPr lang="en-NZ" dirty="0" smtClean="0"/>
              <a:t> whole area around Complexity science -  the more you accept uncertainty the more adaptive you will be in your role. This is easy to say when your day feels out of control.</a:t>
            </a:r>
          </a:p>
          <a:p>
            <a:r>
              <a:rPr lang="en-NZ" dirty="0" smtClean="0"/>
              <a:t>How</a:t>
            </a:r>
            <a:r>
              <a:rPr lang="en-NZ" baseline="0" dirty="0" smtClean="0"/>
              <a:t> do we support managers to be </a:t>
            </a:r>
            <a:r>
              <a:rPr lang="en-NZ" dirty="0" smtClean="0"/>
              <a:t>highly adaptive – often staff will say “when is change going to stop”</a:t>
            </a:r>
          </a:p>
          <a:p>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It is hard to challenge old ways of thinking about healthcare systems</a:t>
            </a:r>
            <a:r>
              <a:rPr lang="en-NZ" sz="1200" kern="1200" baseline="0" dirty="0" smtClean="0">
                <a:solidFill>
                  <a:schemeClr val="tx1"/>
                </a:solidFill>
                <a:effectLst/>
                <a:latin typeface="+mn-lt"/>
                <a:ea typeface="+mn-ea"/>
                <a:cs typeface="+mn-cs"/>
              </a:rPr>
              <a:t> and </a:t>
            </a:r>
            <a:r>
              <a:rPr lang="en-NZ" sz="1200" kern="1200" dirty="0" smtClean="0">
                <a:solidFill>
                  <a:schemeClr val="tx1"/>
                </a:solidFill>
                <a:effectLst/>
                <a:latin typeface="+mn-lt"/>
                <a:ea typeface="+mn-ea"/>
                <a:cs typeface="+mn-cs"/>
              </a:rPr>
              <a:t>working in them when you are asked to make changes within existing structures and  processes. Those working with complexity science are looking at new paradigms of understanding in conceptualising healthcare and</a:t>
            </a:r>
            <a:r>
              <a:rPr lang="en-NZ" sz="1200" kern="1200" baseline="0" dirty="0" smtClean="0">
                <a:solidFill>
                  <a:schemeClr val="tx1"/>
                </a:solidFill>
                <a:effectLst/>
                <a:latin typeface="+mn-lt"/>
                <a:ea typeface="+mn-ea"/>
                <a:cs typeface="+mn-cs"/>
              </a:rPr>
              <a:t> h</a:t>
            </a:r>
            <a:r>
              <a:rPr lang="en-NZ" dirty="0" smtClean="0"/>
              <a:t>ow to move forward in</a:t>
            </a:r>
            <a:r>
              <a:rPr lang="en-NZ" baseline="0" dirty="0" smtClean="0"/>
              <a:t> unpredictable environments. This work done by Braithwaite and colleagues is worth a read.  </a:t>
            </a:r>
            <a:endParaRPr lang="en-NZ" dirty="0" smtClean="0"/>
          </a:p>
          <a:p>
            <a:pPr rtl="0"/>
            <a:r>
              <a:rPr lang="en-NZ"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1485A9F-F694-4610-8C58-991AA31D2CA2}" type="slidenum">
              <a:rPr lang="en-NZ" smtClean="0"/>
              <a:t>5</a:t>
            </a:fld>
            <a:endParaRPr lang="en-NZ"/>
          </a:p>
        </p:txBody>
      </p:sp>
    </p:spTree>
    <p:extLst>
      <p:ext uri="{BB962C8B-B14F-4D97-AF65-F5344CB8AC3E}">
        <p14:creationId xmlns:p14="http://schemas.microsoft.com/office/powerpoint/2010/main" val="339803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smtClean="0">
                <a:solidFill>
                  <a:schemeClr val="tx1"/>
                </a:solidFill>
                <a:effectLst/>
                <a:latin typeface="+mn-lt"/>
                <a:ea typeface="+mn-ea"/>
                <a:cs typeface="+mn-cs"/>
              </a:rPr>
              <a:t>I think many of you will relate to this. An area that is being</a:t>
            </a:r>
            <a:r>
              <a:rPr lang="en-NZ" sz="1200" kern="1200" baseline="0" dirty="0" smtClean="0">
                <a:solidFill>
                  <a:schemeClr val="tx1"/>
                </a:solidFill>
                <a:effectLst/>
                <a:latin typeface="+mn-lt"/>
                <a:ea typeface="+mn-ea"/>
                <a:cs typeface="+mn-cs"/>
              </a:rPr>
              <a:t> increasingly recognised is the squeezed middle – this is the </a:t>
            </a:r>
            <a:r>
              <a:rPr lang="en-NZ" sz="1200" kern="1200" dirty="0" smtClean="0">
                <a:solidFill>
                  <a:schemeClr val="tx1"/>
                </a:solidFill>
                <a:effectLst/>
                <a:latin typeface="+mn-lt"/>
                <a:ea typeface="+mn-ea"/>
                <a:cs typeface="+mn-cs"/>
              </a:rPr>
              <a:t>context nurse managers working in, leading services and often</a:t>
            </a:r>
            <a:r>
              <a:rPr lang="en-NZ" sz="1200" kern="1200" baseline="0" dirty="0" smtClean="0">
                <a:solidFill>
                  <a:schemeClr val="tx1"/>
                </a:solidFill>
                <a:effectLst/>
                <a:latin typeface="+mn-lt"/>
                <a:ea typeface="+mn-ea"/>
                <a:cs typeface="+mn-cs"/>
              </a:rPr>
              <a:t> tier 4 or 5 in an organisation. Service/Nurse Managers carry a range of accountabilities and responsibilities </a:t>
            </a:r>
            <a:r>
              <a:rPr lang="en-NZ" sz="1200" kern="1200" dirty="0" smtClean="0">
                <a:solidFill>
                  <a:schemeClr val="tx1"/>
                </a:solidFill>
                <a:effectLst/>
                <a:latin typeface="+mn-lt"/>
                <a:ea typeface="+mn-ea"/>
                <a:cs typeface="+mn-cs"/>
              </a:rPr>
              <a:t> - managing budgets and staff in an under-resourced environment with increasing complexity and demand. Juggling day to day operations and risk,</a:t>
            </a:r>
            <a:r>
              <a:rPr lang="en-NZ" sz="1200" kern="1200" baseline="0" dirty="0" smtClean="0">
                <a:solidFill>
                  <a:schemeClr val="tx1"/>
                </a:solidFill>
                <a:effectLst/>
                <a:latin typeface="+mn-lt"/>
                <a:ea typeface="+mn-ea"/>
                <a:cs typeface="+mn-cs"/>
              </a:rPr>
              <a:t> along with expectations from tier 2 and 3 managers, consumers, staff and the wider health team. There will also be number of improvement projects on the go that require service input or leadership and resource – including deadline! </a:t>
            </a:r>
            <a:endParaRPr lang="en-NZ" sz="1200" kern="1200" dirty="0" smtClean="0">
              <a:solidFill>
                <a:schemeClr val="tx1"/>
              </a:solidFill>
              <a:effectLst/>
              <a:latin typeface="+mn-lt"/>
              <a:ea typeface="+mn-ea"/>
              <a:cs typeface="+mn-cs"/>
            </a:endParaRP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Often Clinical Managers</a:t>
            </a:r>
            <a:r>
              <a:rPr lang="en-NZ" sz="1200" kern="1200" dirty="0" smtClean="0">
                <a:solidFill>
                  <a:schemeClr val="tx1"/>
                </a:solidFill>
                <a:effectLst/>
                <a:latin typeface="+mn-lt"/>
                <a:ea typeface="+mn-ea"/>
                <a:cs typeface="+mn-cs"/>
              </a:rPr>
              <a:t> are appointed (sometimes not appointed) into leadership roles because they are clinically very capable,</a:t>
            </a:r>
            <a:r>
              <a:rPr lang="en-NZ" sz="1200" kern="1200" baseline="0" dirty="0" smtClean="0">
                <a:solidFill>
                  <a:schemeClr val="tx1"/>
                </a:solidFill>
                <a:effectLst/>
                <a:latin typeface="+mn-lt"/>
                <a:ea typeface="+mn-ea"/>
                <a:cs typeface="+mn-cs"/>
              </a:rPr>
              <a:t> have demonstrated leadership capability, </a:t>
            </a:r>
            <a:r>
              <a:rPr lang="en-NZ" sz="1200" kern="1200" dirty="0" smtClean="0">
                <a:solidFill>
                  <a:schemeClr val="tx1"/>
                </a:solidFill>
                <a:effectLst/>
                <a:latin typeface="+mn-lt"/>
                <a:ea typeface="+mn-ea"/>
                <a:cs typeface="+mn-cs"/>
              </a:rPr>
              <a:t>but may not have previous management experience. But someone has recognised something in them or they have had the courage to take on these</a:t>
            </a:r>
            <a:r>
              <a:rPr lang="en-NZ" sz="1200" kern="1200" baseline="0" dirty="0" smtClean="0">
                <a:solidFill>
                  <a:schemeClr val="tx1"/>
                </a:solidFill>
                <a:effectLst/>
                <a:latin typeface="+mn-lt"/>
                <a:ea typeface="+mn-ea"/>
                <a:cs typeface="+mn-cs"/>
              </a:rPr>
              <a:t> roles.</a:t>
            </a:r>
          </a:p>
          <a:p>
            <a:pPr lvl="0"/>
            <a:endParaRPr lang="en-NZ" sz="1200" kern="1200" baseline="0" dirty="0" smtClean="0">
              <a:solidFill>
                <a:schemeClr val="tx1"/>
              </a:solidFill>
              <a:effectLst/>
              <a:latin typeface="+mn-lt"/>
              <a:ea typeface="+mn-ea"/>
              <a:cs typeface="+mn-cs"/>
            </a:endParaRPr>
          </a:p>
          <a:p>
            <a:pPr lvl="0"/>
            <a:r>
              <a:rPr lang="en-NZ" sz="1200" kern="1200" baseline="0" dirty="0" smtClean="0">
                <a:solidFill>
                  <a:schemeClr val="tx1"/>
                </a:solidFill>
                <a:effectLst/>
                <a:latin typeface="+mn-lt"/>
                <a:ea typeface="+mn-ea"/>
                <a:cs typeface="+mn-cs"/>
              </a:rPr>
              <a:t>But who is supporting them into their role and coaching them through new skills and competencies required to be in a management position? </a:t>
            </a:r>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6</a:t>
            </a:fld>
            <a:endParaRPr lang="en-NZ"/>
          </a:p>
        </p:txBody>
      </p:sp>
    </p:spTree>
    <p:extLst>
      <p:ext uri="{BB962C8B-B14F-4D97-AF65-F5344CB8AC3E}">
        <p14:creationId xmlns:p14="http://schemas.microsoft.com/office/powerpoint/2010/main" val="425767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2016 Hilary Graham</a:t>
            </a:r>
            <a:r>
              <a:rPr lang="en-NZ" baseline="0" dirty="0" smtClean="0"/>
              <a:t> Smith (APSM) and myself with the regional PNA, talked with the senior nursing leadership across DHB’s. A consistent issue that kept arising was that NM/Leaders did not feel supported as NZNO members when they had staff performance issues. When they asked NZNO for support they were often declined and told this was a conflict of interest as NZNO was supporting the staff member. I sensed a great deal of frustration from senior nurses on this. Hilary and I talked with our senior industrial colleagues and agreed that we would develop a pathway and trial calls coming only to Hilary and I in the first instance. MSC would triage the call and refer the NM member to us. </a:t>
            </a:r>
          </a:p>
          <a:p>
            <a:endParaRPr lang="en-NZ" baseline="0" dirty="0" smtClean="0"/>
          </a:p>
          <a:p>
            <a:r>
              <a:rPr lang="en-NZ" baseline="0" dirty="0" smtClean="0"/>
              <a:t>Initially there was a bit of confusion so I spent time talking to the MSC team and suggested that if a NM asked to be referred to the NM pathway then we would take the call and triage to the appropriate area if we did not need to be involved. We were prepared to take all calls as we found you needed to listen to the story or issue first as often there was a combination of things that needed support. We wanted to avoid the NM being shunted around NZNO staff until they found support. It is essentially operational support to NM and guiding them through a process ensuing they are getting the right support to navigate quite tricky issues.  Often we will refer them onto a PNA for more support.</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7</a:t>
            </a:fld>
            <a:endParaRPr lang="en-NZ"/>
          </a:p>
        </p:txBody>
      </p:sp>
    </p:spTree>
    <p:extLst>
      <p:ext uri="{BB962C8B-B14F-4D97-AF65-F5344CB8AC3E}">
        <p14:creationId xmlns:p14="http://schemas.microsoft.com/office/powerpoint/2010/main" val="247694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pathway defines NM support … but like I said quite often it is not as straight forward and requires</a:t>
            </a:r>
            <a:r>
              <a:rPr lang="en-NZ" baseline="0" dirty="0" smtClean="0"/>
              <a:t> Hilary and I to hear the story from the NM to see what they have done to date, what the response or outcome has been and who else needs to support them. It also depends very much on the size of the provider and infrastructural support – while we get calls from across the sector, it is the smaller DHB’s or NGO’s that don’t have as much HR resource. Some NM are in small practices that have quite limited support. What I have observed however is that mostly they have excellent CE or GM support and have access to legal support. Its important HR policies are in place so the NM can follow good process when managing difficult performance issues or complaints. </a:t>
            </a:r>
            <a:endParaRPr lang="en-NZ" dirty="0"/>
          </a:p>
        </p:txBody>
      </p:sp>
      <p:sp>
        <p:nvSpPr>
          <p:cNvPr id="4" name="Slide Number Placeholder 3"/>
          <p:cNvSpPr>
            <a:spLocks noGrp="1"/>
          </p:cNvSpPr>
          <p:nvPr>
            <p:ph type="sldNum" sz="quarter" idx="10"/>
          </p:nvPr>
        </p:nvSpPr>
        <p:spPr/>
        <p:txBody>
          <a:bodyPr/>
          <a:lstStyle/>
          <a:p>
            <a:fld id="{D1485A9F-F694-4610-8C58-991AA31D2CA2}" type="slidenum">
              <a:rPr lang="en-NZ" smtClean="0"/>
              <a:t>8</a:t>
            </a:fld>
            <a:endParaRPr lang="en-NZ"/>
          </a:p>
        </p:txBody>
      </p:sp>
    </p:spTree>
    <p:extLst>
      <p:ext uri="{BB962C8B-B14F-4D97-AF65-F5344CB8AC3E}">
        <p14:creationId xmlns:p14="http://schemas.microsoft.com/office/powerpoint/2010/main" val="382121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smtClean="0">
                <a:solidFill>
                  <a:schemeClr val="tx1"/>
                </a:solidFill>
                <a:effectLst/>
                <a:latin typeface="+mn-lt"/>
                <a:ea typeface="+mn-ea"/>
                <a:cs typeface="+mn-cs"/>
              </a:rPr>
              <a:t>The main reasons</a:t>
            </a:r>
            <a:r>
              <a:rPr lang="en-NZ" sz="1200" kern="1200" baseline="0" dirty="0" smtClean="0">
                <a:solidFill>
                  <a:schemeClr val="tx1"/>
                </a:solidFill>
                <a:effectLst/>
                <a:latin typeface="+mn-lt"/>
                <a:ea typeface="+mn-ea"/>
                <a:cs typeface="+mn-cs"/>
              </a:rPr>
              <a:t> for calls are summarised on the slide. They are </a:t>
            </a:r>
            <a:r>
              <a:rPr lang="en-NZ" sz="1200" kern="1200" dirty="0" smtClean="0">
                <a:solidFill>
                  <a:schemeClr val="tx1"/>
                </a:solidFill>
                <a:effectLst/>
                <a:latin typeface="+mn-lt"/>
                <a:ea typeface="+mn-ea"/>
                <a:cs typeface="+mn-cs"/>
              </a:rPr>
              <a:t>mostly situations where the manager is needing advice about how to manage a staff member’s behaviour or</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practice or they</a:t>
            </a:r>
            <a:r>
              <a:rPr lang="en-NZ" sz="1200" kern="1200" baseline="0" dirty="0" smtClean="0">
                <a:solidFill>
                  <a:schemeClr val="tx1"/>
                </a:solidFill>
                <a:effectLst/>
                <a:latin typeface="+mn-lt"/>
                <a:ea typeface="+mn-ea"/>
                <a:cs typeface="+mn-cs"/>
              </a:rPr>
              <a:t> are</a:t>
            </a:r>
            <a:r>
              <a:rPr lang="en-NZ" sz="1200" kern="1200" dirty="0" smtClean="0">
                <a:solidFill>
                  <a:schemeClr val="tx1"/>
                </a:solidFill>
                <a:effectLst/>
                <a:latin typeface="+mn-lt"/>
                <a:ea typeface="+mn-ea"/>
                <a:cs typeface="+mn-cs"/>
              </a:rPr>
              <a:t> checking that what they have done is reasonable. They often aren’t well supported by HR and feel isolated, it can be a lonely role. We sometimes</a:t>
            </a:r>
            <a:r>
              <a:rPr lang="en-NZ" sz="1200" kern="1200" baseline="0" dirty="0" smtClean="0">
                <a:solidFill>
                  <a:schemeClr val="tx1"/>
                </a:solidFill>
                <a:effectLst/>
                <a:latin typeface="+mn-lt"/>
                <a:ea typeface="+mn-ea"/>
                <a:cs typeface="+mn-cs"/>
              </a:rPr>
              <a:t> coach the </a:t>
            </a:r>
            <a:r>
              <a:rPr lang="en-NZ" sz="1200" kern="1200" dirty="0" smtClean="0">
                <a:solidFill>
                  <a:schemeClr val="tx1"/>
                </a:solidFill>
                <a:effectLst/>
                <a:latin typeface="+mn-lt"/>
                <a:ea typeface="+mn-ea"/>
                <a:cs typeface="+mn-cs"/>
              </a:rPr>
              <a:t>NM in how to manage or behave in a difficult situation or when working with challenging staff – to remain professional and keep information confidential even though staff may share information with others that is not always accurate. It can be quite distressing for the NM</a:t>
            </a:r>
            <a:r>
              <a:rPr lang="en-NZ" sz="1200" kern="1200" baseline="0" dirty="0" smtClean="0">
                <a:solidFill>
                  <a:schemeClr val="tx1"/>
                </a:solidFill>
                <a:effectLst/>
                <a:latin typeface="+mn-lt"/>
                <a:ea typeface="+mn-ea"/>
                <a:cs typeface="+mn-cs"/>
              </a:rPr>
              <a:t> and can </a:t>
            </a:r>
            <a:r>
              <a:rPr lang="en-NZ" sz="1200" kern="1200" dirty="0" smtClean="0">
                <a:solidFill>
                  <a:schemeClr val="tx1"/>
                </a:solidFill>
                <a:effectLst/>
                <a:latin typeface="+mn-lt"/>
                <a:ea typeface="+mn-ea"/>
                <a:cs typeface="+mn-cs"/>
              </a:rPr>
              <a:t>rightly feel aggrieved – we find a listening ear and reassurance in these situations is important. Also enforcement</a:t>
            </a:r>
            <a:r>
              <a:rPr lang="en-NZ" sz="1200" kern="1200" baseline="0" dirty="0" smtClean="0">
                <a:solidFill>
                  <a:schemeClr val="tx1"/>
                </a:solidFill>
                <a:effectLst/>
                <a:latin typeface="+mn-lt"/>
                <a:ea typeface="+mn-ea"/>
                <a:cs typeface="+mn-cs"/>
              </a:rPr>
              <a:t> of what they are doing and encouragement that if they continue to manage the process in a fair and reasonable manager they will get good results and staff will observe that. </a:t>
            </a:r>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What is also clear is the NM wants the right thing for the staff member</a:t>
            </a:r>
            <a:r>
              <a:rPr lang="en-NZ" sz="1200" kern="1200" baseline="0" dirty="0" smtClean="0">
                <a:solidFill>
                  <a:schemeClr val="tx1"/>
                </a:solidFill>
                <a:effectLst/>
                <a:latin typeface="+mn-lt"/>
                <a:ea typeface="+mn-ea"/>
                <a:cs typeface="+mn-cs"/>
              </a:rPr>
              <a:t> and will often seek advice on how to support the staff member more. I have been quite impressed with the NM’s I have talked with how committed they are to ensuring they manage the process well and the welfare of their staff and service. </a:t>
            </a:r>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485A9F-F694-4610-8C58-991AA31D2CA2}" type="slidenum">
              <a:rPr lang="en-NZ" smtClean="0"/>
              <a:t>9</a:t>
            </a:fld>
            <a:endParaRPr lang="en-NZ"/>
          </a:p>
        </p:txBody>
      </p:sp>
    </p:spTree>
    <p:extLst>
      <p:ext uri="{BB962C8B-B14F-4D97-AF65-F5344CB8AC3E}">
        <p14:creationId xmlns:p14="http://schemas.microsoft.com/office/powerpoint/2010/main" val="399611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dirty="0"/>
          </a:p>
        </p:txBody>
      </p:sp>
    </p:spTree>
    <p:extLst>
      <p:ext uri="{BB962C8B-B14F-4D97-AF65-F5344CB8AC3E}">
        <p14:creationId xmlns:p14="http://schemas.microsoft.com/office/powerpoint/2010/main" val="1357228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106820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77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6035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1711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89271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8768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609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032097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5357793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20788443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66764CC-A75B-4877-92BD-9245FB19DC57}" type="datetimeFigureOut">
              <a:rPr lang="en-NZ" smtClean="0"/>
              <a:t>27/11/2017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1117508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6764CC-A75B-4877-92BD-9245FB19DC57}" type="datetimeFigureOut">
              <a:rPr lang="en-NZ" smtClean="0"/>
              <a:t>27/11/2017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214096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Tree>
    <p:extLst>
      <p:ext uri="{BB962C8B-B14F-4D97-AF65-F5344CB8AC3E}">
        <p14:creationId xmlns:p14="http://schemas.microsoft.com/office/powerpoint/2010/main" val="7631715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764CC-A75B-4877-92BD-9245FB19DC57}" type="datetimeFigureOut">
              <a:rPr lang="en-NZ" smtClean="0"/>
              <a:t>27/11/2017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1872682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66764CC-A75B-4877-92BD-9245FB19DC57}" type="datetimeFigureOut">
              <a:rPr lang="en-NZ" smtClean="0"/>
              <a:t>27/11/2017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110198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66764CC-A75B-4877-92BD-9245FB19DC57}" type="datetimeFigureOut">
              <a:rPr lang="en-NZ" smtClean="0"/>
              <a:t>27/11/2017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3169656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66764CC-A75B-4877-92BD-9245FB19DC57}" type="datetimeFigureOut">
              <a:rPr lang="en-NZ" smtClean="0"/>
              <a:t>27/11/2017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2821754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764CC-A75B-4877-92BD-9245FB19DC57}" type="datetimeFigureOut">
              <a:rPr lang="en-NZ" smtClean="0"/>
              <a:t>27/11/2017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915079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764CC-A75B-4877-92BD-9245FB19DC57}" type="datetimeFigureOut">
              <a:rPr lang="en-NZ" smtClean="0"/>
              <a:t>27/11/2017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3241958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764CC-A75B-4877-92BD-9245FB19DC57}" type="datetimeFigureOut">
              <a:rPr lang="en-NZ" smtClean="0"/>
              <a:t>27/11/2017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345051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6764CC-A75B-4877-92BD-9245FB19DC57}" type="datetimeFigureOut">
              <a:rPr lang="en-NZ" smtClean="0"/>
              <a:t>27/11/2017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2048639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6764CC-A75B-4877-92BD-9245FB19DC57}" type="datetimeFigureOut">
              <a:rPr lang="en-NZ" smtClean="0"/>
              <a:t>27/11/2017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42A00EC-0302-4143-BD6A-F13FB3DCDA98}" type="slidenum">
              <a:rPr lang="en-NZ" smtClean="0"/>
              <a:t>‹#›</a:t>
            </a:fld>
            <a:endParaRPr lang="en-NZ"/>
          </a:p>
        </p:txBody>
      </p:sp>
    </p:spTree>
    <p:extLst>
      <p:ext uri="{BB962C8B-B14F-4D97-AF65-F5344CB8AC3E}">
        <p14:creationId xmlns:p14="http://schemas.microsoft.com/office/powerpoint/2010/main" val="228920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2814466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12117688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Tree>
    <p:extLst>
      <p:ext uri="{BB962C8B-B14F-4D97-AF65-F5344CB8AC3E}">
        <p14:creationId xmlns:p14="http://schemas.microsoft.com/office/powerpoint/2010/main" val="243129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52392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28108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7719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10100" y="1981200"/>
            <a:ext cx="37719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76019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16106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Visibility of Nursing Project</a:t>
            </a:r>
          </a:p>
        </p:txBody>
      </p:sp>
      <p:sp>
        <p:nvSpPr>
          <p:cNvPr id="1027" name="Rectangle 3"/>
          <p:cNvSpPr>
            <a:spLocks noGrp="1" noChangeArrowheads="1"/>
          </p:cNvSpPr>
          <p:nvPr>
            <p:ph type="body" idx="1"/>
          </p:nvPr>
        </p:nvSpPr>
        <p:spPr bwMode="auto">
          <a:xfrm>
            <a:off x="685800" y="1981200"/>
            <a:ext cx="7696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NZNO Annual General Meeting</a:t>
            </a:r>
          </a:p>
          <a:p>
            <a:pPr lvl="0"/>
            <a:r>
              <a:rPr lang="en-US" altLang="en-US" dirty="0" smtClean="0"/>
              <a:t>20 September 2017</a:t>
            </a:r>
          </a:p>
          <a:p>
            <a:pPr lvl="0"/>
            <a:endParaRPr lang="en-US" altLang="en-US" dirty="0" smtClean="0"/>
          </a:p>
          <a:p>
            <a:pPr lvl="0"/>
            <a:r>
              <a:rPr lang="en-US" altLang="en-US" dirty="0" smtClean="0"/>
              <a:t>Jane MacGeorge: Manager, Nursing and Professional Services </a:t>
            </a:r>
          </a:p>
          <a:p>
            <a:pPr lvl="0"/>
            <a:r>
              <a:rPr lang="en-US" altLang="en-US" dirty="0" smtClean="0"/>
              <a:t>Eldred Gilbert: Project Lead</a:t>
            </a:r>
          </a:p>
        </p:txBody>
      </p:sp>
      <p:sp>
        <p:nvSpPr>
          <p:cNvPr id="1028" name="Text Box 7"/>
          <p:cNvSpPr txBox="1">
            <a:spLocks noChangeArrowheads="1"/>
          </p:cNvSpPr>
          <p:nvPr/>
        </p:nvSpPr>
        <p:spPr bwMode="auto">
          <a:xfrm>
            <a:off x="7162800" y="5791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GB" altLang="en-US"/>
          </a:p>
        </p:txBody>
      </p:sp>
      <p:pic>
        <p:nvPicPr>
          <p:cNvPr id="1029" name="Picture 1"/>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651500" y="5991225"/>
            <a:ext cx="33480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1" r:id="rId4"/>
    <p:sldLayoutId id="2147483660"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 id="2147483665" r:id="rId17"/>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990099"/>
          </a:solidFill>
          <a:latin typeface="+mj-lt"/>
          <a:ea typeface="+mj-ea"/>
          <a:cs typeface="+mj-cs"/>
        </a:defRPr>
      </a:lvl1pPr>
      <a:lvl2pPr algn="ctr" rtl="0" eaLnBrk="1" fontAlgn="base" hangingPunct="1">
        <a:spcBef>
          <a:spcPct val="0"/>
        </a:spcBef>
        <a:spcAft>
          <a:spcPct val="0"/>
        </a:spcAft>
        <a:defRPr sz="4400">
          <a:solidFill>
            <a:srgbClr val="990099"/>
          </a:solidFill>
          <a:latin typeface="Arial" panose="020B0604020202020204" pitchFamily="34" charset="0"/>
        </a:defRPr>
      </a:lvl2pPr>
      <a:lvl3pPr algn="ctr" rtl="0" eaLnBrk="1" fontAlgn="base" hangingPunct="1">
        <a:spcBef>
          <a:spcPct val="0"/>
        </a:spcBef>
        <a:spcAft>
          <a:spcPct val="0"/>
        </a:spcAft>
        <a:defRPr sz="4400">
          <a:solidFill>
            <a:srgbClr val="990099"/>
          </a:solidFill>
          <a:latin typeface="Arial" panose="020B0604020202020204" pitchFamily="34" charset="0"/>
        </a:defRPr>
      </a:lvl3pPr>
      <a:lvl4pPr algn="ctr" rtl="0" eaLnBrk="1" fontAlgn="base" hangingPunct="1">
        <a:spcBef>
          <a:spcPct val="0"/>
        </a:spcBef>
        <a:spcAft>
          <a:spcPct val="0"/>
        </a:spcAft>
        <a:defRPr sz="4400">
          <a:solidFill>
            <a:srgbClr val="990099"/>
          </a:solidFill>
          <a:latin typeface="Arial" panose="020B0604020202020204" pitchFamily="34" charset="0"/>
        </a:defRPr>
      </a:lvl4pPr>
      <a:lvl5pPr algn="ctr" rtl="0" eaLnBrk="1" fontAlgn="base" hangingPunct="1">
        <a:spcBef>
          <a:spcPct val="0"/>
        </a:spcBef>
        <a:spcAft>
          <a:spcPct val="0"/>
        </a:spcAft>
        <a:defRPr sz="4400">
          <a:solidFill>
            <a:srgbClr val="990099"/>
          </a:solidFill>
          <a:latin typeface="Arial" panose="020B0604020202020204" pitchFamily="34" charset="0"/>
        </a:defRPr>
      </a:lvl5pPr>
      <a:lvl6pPr marL="457200" algn="ctr" rtl="0" eaLnBrk="1" fontAlgn="base" hangingPunct="1">
        <a:spcBef>
          <a:spcPct val="0"/>
        </a:spcBef>
        <a:spcAft>
          <a:spcPct val="0"/>
        </a:spcAft>
        <a:defRPr sz="4400">
          <a:solidFill>
            <a:srgbClr val="990099"/>
          </a:solidFill>
          <a:latin typeface="Arial" panose="020B0604020202020204" pitchFamily="34" charset="0"/>
        </a:defRPr>
      </a:lvl6pPr>
      <a:lvl7pPr marL="914400" algn="ctr" rtl="0" eaLnBrk="1" fontAlgn="base" hangingPunct="1">
        <a:spcBef>
          <a:spcPct val="0"/>
        </a:spcBef>
        <a:spcAft>
          <a:spcPct val="0"/>
        </a:spcAft>
        <a:defRPr sz="4400">
          <a:solidFill>
            <a:srgbClr val="990099"/>
          </a:solidFill>
          <a:latin typeface="Arial" panose="020B0604020202020204" pitchFamily="34" charset="0"/>
        </a:defRPr>
      </a:lvl7pPr>
      <a:lvl8pPr marL="1371600" algn="ctr" rtl="0" eaLnBrk="1" fontAlgn="base" hangingPunct="1">
        <a:spcBef>
          <a:spcPct val="0"/>
        </a:spcBef>
        <a:spcAft>
          <a:spcPct val="0"/>
        </a:spcAft>
        <a:defRPr sz="4400">
          <a:solidFill>
            <a:srgbClr val="990099"/>
          </a:solidFill>
          <a:latin typeface="Arial" panose="020B0604020202020204" pitchFamily="34" charset="0"/>
        </a:defRPr>
      </a:lvl8pPr>
      <a:lvl9pPr marL="1828800" algn="ctr" rtl="0" eaLnBrk="1" fontAlgn="base" hangingPunct="1">
        <a:spcBef>
          <a:spcPct val="0"/>
        </a:spcBef>
        <a:spcAft>
          <a:spcPct val="0"/>
        </a:spcAft>
        <a:defRPr sz="4400">
          <a:solidFill>
            <a:srgbClr val="990099"/>
          </a:solidFill>
          <a:latin typeface="Arial" panose="020B0604020202020204" pitchFamily="34" charset="0"/>
        </a:defRPr>
      </a:lvl9pPr>
    </p:titleStyle>
    <p:bodyStyle>
      <a:lvl1pPr marL="0" indent="0" algn="l" rtl="0" eaLnBrk="1" fontAlgn="base" hangingPunct="1">
        <a:spcBef>
          <a:spcPct val="20000"/>
        </a:spcBef>
        <a:spcAft>
          <a:spcPct val="0"/>
        </a:spcAft>
        <a:buClr>
          <a:srgbClr val="990099"/>
        </a:buClr>
        <a:buSzPct val="115000"/>
        <a:buNone/>
        <a:defRPr sz="2400" kern="1200" baseline="0">
          <a:solidFill>
            <a:schemeClr val="tx1"/>
          </a:solidFill>
          <a:latin typeface="+mn-lt"/>
          <a:ea typeface="+mn-ea"/>
          <a:cs typeface="+mn-cs"/>
        </a:defRPr>
      </a:lvl1pPr>
      <a:lvl2pPr marL="742950" indent="-285750" algn="l" rtl="0" eaLnBrk="1" fontAlgn="base" hangingPunct="1">
        <a:spcBef>
          <a:spcPct val="20000"/>
        </a:spcBef>
        <a:spcAft>
          <a:spcPct val="0"/>
        </a:spcAft>
        <a:buClr>
          <a:srgbClr val="99009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990099"/>
        </a:buClr>
        <a:buChar char="•"/>
        <a:defRPr sz="2400" kern="1200">
          <a:solidFill>
            <a:schemeClr val="tx1"/>
          </a:solidFill>
          <a:latin typeface="+mn-lt"/>
          <a:ea typeface="+mn-ea"/>
          <a:cs typeface="+mn-cs"/>
        </a:defRPr>
      </a:lvl3pPr>
      <a:lvl4pPr marL="1562100" indent="-228600" algn="l" rtl="0" eaLnBrk="1" fontAlgn="base" hangingPunct="1">
        <a:spcBef>
          <a:spcPct val="20000"/>
        </a:spcBef>
        <a:spcAft>
          <a:spcPct val="0"/>
        </a:spcAft>
        <a:buClr>
          <a:srgbClr val="990099"/>
        </a:buClr>
        <a:buChar char="–"/>
        <a:defRPr sz="2000" kern="1200">
          <a:solidFill>
            <a:schemeClr val="tx1"/>
          </a:solidFill>
          <a:latin typeface="+mn-lt"/>
          <a:ea typeface="+mn-ea"/>
          <a:cs typeface="+mn-cs"/>
        </a:defRPr>
      </a:lvl4pPr>
      <a:lvl5pPr marL="1981200" indent="-228600" algn="l" rtl="0" eaLnBrk="1" fontAlgn="base" hangingPunct="1">
        <a:spcBef>
          <a:spcPct val="20000"/>
        </a:spcBef>
        <a:spcAft>
          <a:spcPct val="0"/>
        </a:spcAft>
        <a:buClr>
          <a:srgbClr val="99009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764CC-A75B-4877-92BD-9245FB19DC57}" type="datetimeFigureOut">
              <a:rPr lang="en-NZ" smtClean="0"/>
              <a:t>27/11/2017</a:t>
            </a:fld>
            <a:endParaRPr lang="en-NZ"/>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A00EC-0302-4143-BD6A-F13FB3DCDA98}" type="slidenum">
              <a:rPr lang="en-NZ" smtClean="0"/>
              <a:t>‹#›</a:t>
            </a:fld>
            <a:endParaRPr lang="en-NZ"/>
          </a:p>
        </p:txBody>
      </p:sp>
    </p:spTree>
    <p:extLst>
      <p:ext uri="{BB962C8B-B14F-4D97-AF65-F5344CB8AC3E}">
        <p14:creationId xmlns:p14="http://schemas.microsoft.com/office/powerpoint/2010/main" val="35661527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edelman.com/news/2017-edelman-trust-barometer-reveals-global-implosion/" TargetMode="External"/><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qz.com/625870/after-years-of-intensive-analysis-google-discovers-the-key-to-good-teamwork-is-being-nice/"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143000" y="620688"/>
            <a:ext cx="6858000" cy="4032447"/>
          </a:xfrm>
        </p:spPr>
        <p:txBody>
          <a:bodyPr/>
          <a:lstStyle/>
          <a:p>
            <a:r>
              <a:rPr lang="en-NZ" sz="3200" dirty="0" smtClean="0"/>
              <a:t/>
            </a:r>
            <a:br>
              <a:rPr lang="en-NZ" sz="3200" dirty="0" smtClean="0"/>
            </a:br>
            <a:r>
              <a:rPr lang="en-NZ" sz="3200" dirty="0" smtClean="0"/>
              <a:t/>
            </a:r>
            <a:br>
              <a:rPr lang="en-NZ" sz="3200" dirty="0" smtClean="0"/>
            </a:br>
            <a:r>
              <a:rPr lang="en-NZ" sz="2800" dirty="0" smtClean="0"/>
              <a:t>“I can’t, I’m not </a:t>
            </a:r>
            <a:r>
              <a:rPr lang="en-NZ" sz="2800" dirty="0" err="1" smtClean="0"/>
              <a:t>xxxx</a:t>
            </a:r>
            <a:r>
              <a:rPr lang="en-NZ" sz="2800" dirty="0" smtClean="0"/>
              <a:t> enough…but with support”</a:t>
            </a:r>
            <a:br>
              <a:rPr lang="en-NZ" sz="2800" dirty="0" smtClean="0"/>
            </a:br>
            <a:r>
              <a:rPr lang="en-NZ" sz="2800" dirty="0" smtClean="0"/>
              <a:t/>
            </a:r>
            <a:br>
              <a:rPr lang="en-NZ" sz="2800" dirty="0" smtClean="0"/>
            </a:br>
            <a:r>
              <a:rPr lang="en-NZ" sz="2800" dirty="0" smtClean="0"/>
              <a:t>Breaking through the barriers </a:t>
            </a:r>
            <a:br>
              <a:rPr lang="en-NZ" sz="2800" dirty="0" smtClean="0"/>
            </a:br>
            <a:r>
              <a:rPr lang="en-NZ" sz="2800" dirty="0" smtClean="0"/>
              <a:t/>
            </a:r>
            <a:br>
              <a:rPr lang="en-NZ" sz="2800" dirty="0" smtClean="0"/>
            </a:br>
            <a:r>
              <a:rPr lang="en-NZ" sz="2800" i="1" dirty="0" smtClean="0"/>
              <a:t>Nurse Managers Conference 2017</a:t>
            </a:r>
            <a:endParaRPr lang="en-NZ" sz="2800" dirty="0"/>
          </a:p>
        </p:txBody>
      </p:sp>
      <p:sp>
        <p:nvSpPr>
          <p:cNvPr id="2" name="Subtitle 1"/>
          <p:cNvSpPr>
            <a:spLocks noGrp="1"/>
          </p:cNvSpPr>
          <p:nvPr>
            <p:ph type="subTitle" idx="1"/>
          </p:nvPr>
        </p:nvSpPr>
        <p:spPr>
          <a:xfrm>
            <a:off x="1144705" y="3509963"/>
            <a:ext cx="6858000" cy="1655762"/>
          </a:xfrm>
        </p:spPr>
        <p:txBody>
          <a:bodyPr/>
          <a:lstStyle/>
          <a:p>
            <a:endParaRPr lang="en-NZ" sz="1800" i="1" dirty="0"/>
          </a:p>
          <a:p>
            <a:endParaRPr lang="en-NZ" sz="1800" i="1" dirty="0" smtClean="0"/>
          </a:p>
          <a:p>
            <a:endParaRPr lang="en-NZ" sz="1800" i="1" dirty="0" smtClean="0"/>
          </a:p>
          <a:p>
            <a:r>
              <a:rPr lang="en-NZ" sz="1800" i="1" dirty="0" smtClean="0">
                <a:solidFill>
                  <a:srgbClr val="7030A0"/>
                </a:solidFill>
              </a:rPr>
              <a:t>Jane </a:t>
            </a:r>
            <a:r>
              <a:rPr lang="en-NZ" sz="1800" i="1" dirty="0">
                <a:solidFill>
                  <a:srgbClr val="7030A0"/>
                </a:solidFill>
              </a:rPr>
              <a:t>MacGeorge: Manager, Nursing and Professional Services</a:t>
            </a:r>
            <a:endParaRPr lang="en-NZ" sz="1800" dirty="0">
              <a:solidFill>
                <a:srgbClr val="7030A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7" y="5051067"/>
            <a:ext cx="2409244" cy="18069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6498"/>
            <a:ext cx="3048000" cy="20288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			MNPS and APSM response</a:t>
            </a:r>
            <a:endParaRPr lang="en-NZ" sz="24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NZ" sz="2000" dirty="0" smtClean="0"/>
              <a:t>Listen – understand issue, context and what has happened to date</a:t>
            </a:r>
          </a:p>
          <a:p>
            <a:pPr marL="342900" indent="-342900">
              <a:buFont typeface="Arial" panose="020B0604020202020204" pitchFamily="34" charset="0"/>
              <a:buChar char="•"/>
            </a:pPr>
            <a:r>
              <a:rPr lang="en-NZ" sz="2000" dirty="0" smtClean="0"/>
              <a:t>Often multitude of issues</a:t>
            </a:r>
          </a:p>
          <a:p>
            <a:pPr marL="342900" indent="-342900">
              <a:buFont typeface="Arial" panose="020B0604020202020204" pitchFamily="34" charset="0"/>
              <a:buChar char="•"/>
            </a:pPr>
            <a:r>
              <a:rPr lang="en-NZ" sz="2000" dirty="0" smtClean="0"/>
              <a:t>Experience in role</a:t>
            </a:r>
          </a:p>
          <a:p>
            <a:pPr marL="342900" indent="-342900">
              <a:buFont typeface="Arial" panose="020B0604020202020204" pitchFamily="34" charset="0"/>
              <a:buChar char="•"/>
            </a:pPr>
            <a:r>
              <a:rPr lang="en-NZ" sz="2000" dirty="0" smtClean="0"/>
              <a:t>HR resource</a:t>
            </a:r>
          </a:p>
          <a:p>
            <a:pPr marL="342900" indent="-342900">
              <a:buFont typeface="Arial" panose="020B0604020202020204" pitchFamily="34" charset="0"/>
              <a:buChar char="•"/>
            </a:pPr>
            <a:r>
              <a:rPr lang="en-NZ" sz="2000" dirty="0" smtClean="0"/>
              <a:t>Manager relationships – staff, manager, HR</a:t>
            </a:r>
          </a:p>
          <a:p>
            <a:pPr marL="342900" indent="-342900">
              <a:buFont typeface="Arial" panose="020B0604020202020204" pitchFamily="34" charset="0"/>
              <a:buChar char="•"/>
            </a:pPr>
            <a:r>
              <a:rPr lang="en-NZ" sz="2000" dirty="0" smtClean="0"/>
              <a:t>Advise</a:t>
            </a:r>
          </a:p>
          <a:p>
            <a:pPr marL="342900" indent="-342900">
              <a:buFont typeface="Arial" panose="020B0604020202020204" pitchFamily="34" charset="0"/>
              <a:buChar char="•"/>
            </a:pPr>
            <a:r>
              <a:rPr lang="en-NZ" sz="2000" dirty="0" smtClean="0"/>
              <a:t>Coach</a:t>
            </a:r>
          </a:p>
          <a:p>
            <a:pPr marL="342900" indent="-342900">
              <a:buFont typeface="Arial" panose="020B0604020202020204" pitchFamily="34" charset="0"/>
              <a:buChar char="•"/>
            </a:pPr>
            <a:r>
              <a:rPr lang="en-NZ" sz="2000" dirty="0" smtClean="0"/>
              <a:t>Refer</a:t>
            </a:r>
          </a:p>
          <a:p>
            <a:pPr marL="342900" indent="-342900">
              <a:buFont typeface="Arial" panose="020B0604020202020204" pitchFamily="34" charset="0"/>
              <a:buChar char="•"/>
            </a:pPr>
            <a:r>
              <a:rPr lang="en-NZ" sz="2000" dirty="0" smtClean="0"/>
              <a:t>Document </a:t>
            </a:r>
          </a:p>
          <a:p>
            <a:pPr marL="342900" indent="-342900">
              <a:buFont typeface="Arial" panose="020B0604020202020204" pitchFamily="34" charset="0"/>
              <a:buChar char="•"/>
            </a:pPr>
            <a:r>
              <a:rPr lang="en-NZ" sz="2000" dirty="0" smtClean="0"/>
              <a:t>Follow up</a:t>
            </a:r>
          </a:p>
          <a:p>
            <a:pPr marL="342900" indent="-342900">
              <a:buFont typeface="Arial" panose="020B0604020202020204" pitchFamily="34" charset="0"/>
              <a:buChar char="•"/>
            </a:pPr>
            <a:endParaRPr lang="en-NZ" sz="2000"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694" y="0"/>
            <a:ext cx="3732415" cy="195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27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What do middle managers need?</a:t>
            </a:r>
            <a:endParaRPr lang="en-NZ" sz="24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NZ" sz="2000" dirty="0" smtClean="0"/>
              <a:t>Training in technical aspects of their role </a:t>
            </a:r>
          </a:p>
          <a:p>
            <a:pPr marL="342900" indent="-342900">
              <a:buFont typeface="Arial" panose="020B0604020202020204" pitchFamily="34" charset="0"/>
              <a:buChar char="•"/>
            </a:pPr>
            <a:r>
              <a:rPr lang="en-NZ" sz="2000" dirty="0" smtClean="0"/>
              <a:t>Supervision and peer support</a:t>
            </a:r>
          </a:p>
          <a:p>
            <a:pPr marL="342900" indent="-342900">
              <a:buFont typeface="Arial" panose="020B0604020202020204" pitchFamily="34" charset="0"/>
              <a:buChar char="•"/>
            </a:pPr>
            <a:r>
              <a:rPr lang="en-NZ" sz="2000" dirty="0" smtClean="0"/>
              <a:t>More time on the job – meetings, clearer expectations, better information, office days</a:t>
            </a:r>
          </a:p>
          <a:p>
            <a:pPr marL="342900" indent="-342900">
              <a:buFont typeface="Arial" panose="020B0604020202020204" pitchFamily="34" charset="0"/>
              <a:buChar char="•"/>
            </a:pPr>
            <a:r>
              <a:rPr lang="en-NZ" sz="2000" dirty="0" smtClean="0"/>
              <a:t>Contribution to patient care and outcomes recognised  </a:t>
            </a:r>
          </a:p>
          <a:p>
            <a:pPr marL="342900" indent="-342900">
              <a:buFont typeface="Arial" panose="020B0604020202020204" pitchFamily="34" charset="0"/>
              <a:buChar char="•"/>
            </a:pPr>
            <a:r>
              <a:rPr lang="en-NZ" sz="2000" dirty="0" smtClean="0"/>
              <a:t>More assistance, better IT, budget support, better decision making processes</a:t>
            </a:r>
          </a:p>
          <a:p>
            <a:pPr marL="342900" indent="-342900">
              <a:buFont typeface="Arial" panose="020B0604020202020204" pitchFamily="34" charset="0"/>
              <a:buChar char="•"/>
            </a:pPr>
            <a:r>
              <a:rPr lang="en-NZ" sz="2000" dirty="0" smtClean="0"/>
              <a:t>More empowerment and autonomy</a:t>
            </a:r>
          </a:p>
          <a:p>
            <a:pPr marL="342900" indent="-342900">
              <a:buFont typeface="Arial" panose="020B0604020202020204" pitchFamily="34" charset="0"/>
              <a:buChar char="•"/>
            </a:pPr>
            <a:r>
              <a:rPr lang="en-NZ" sz="2000" dirty="0" smtClean="0"/>
              <a:t>Less interference  </a:t>
            </a:r>
          </a:p>
          <a:p>
            <a:endParaRPr lang="en-NZ" dirty="0"/>
          </a:p>
        </p:txBody>
      </p:sp>
    </p:spTree>
    <p:extLst>
      <p:ext uri="{BB962C8B-B14F-4D97-AF65-F5344CB8AC3E}">
        <p14:creationId xmlns:p14="http://schemas.microsoft.com/office/powerpoint/2010/main" val="245111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Being in control…</a:t>
            </a:r>
            <a:br>
              <a:rPr lang="en-NZ" sz="2400" dirty="0" smtClean="0"/>
            </a:br>
            <a:r>
              <a:rPr lang="en-NZ" sz="2000" dirty="0" smtClean="0"/>
              <a:t>“organisations are very messy – an uncontrolled combination of relationships” </a:t>
            </a:r>
            <a:endParaRPr lang="en-NZ" sz="20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NZ" dirty="0" smtClean="0"/>
              <a:t>I can see the difference between what I can control and what I can’t control</a:t>
            </a:r>
          </a:p>
          <a:p>
            <a:pPr marL="342900" indent="-342900">
              <a:buFont typeface="Arial" panose="020B0604020202020204" pitchFamily="34" charset="0"/>
              <a:buChar char="•"/>
            </a:pPr>
            <a:r>
              <a:rPr lang="en-NZ" dirty="0" smtClean="0"/>
              <a:t>I should be in control of everything</a:t>
            </a:r>
          </a:p>
          <a:p>
            <a:pPr marL="342900" indent="-342900">
              <a:buFont typeface="Arial" panose="020B0604020202020204" pitchFamily="34" charset="0"/>
              <a:buChar char="•"/>
            </a:pPr>
            <a:r>
              <a:rPr lang="en-NZ" dirty="0" smtClean="0"/>
              <a:t>I can’t control everything – in fact circumstances are against me…</a:t>
            </a:r>
          </a:p>
          <a:p>
            <a:pPr marL="342900" indent="-342900">
              <a:buFont typeface="Arial" panose="020B0604020202020204" pitchFamily="34" charset="0"/>
              <a:buChar char="•"/>
            </a:pPr>
            <a:endParaRPr lang="en-NZ" dirty="0" smtClean="0"/>
          </a:p>
          <a:p>
            <a:endParaRPr lang="en-NZ" dirty="0"/>
          </a:p>
        </p:txBody>
      </p:sp>
    </p:spTree>
    <p:extLst>
      <p:ext uri="{BB962C8B-B14F-4D97-AF65-F5344CB8AC3E}">
        <p14:creationId xmlns:p14="http://schemas.microsoft.com/office/powerpoint/2010/main" val="1757199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t>Recommendations </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NZ" sz="1800" dirty="0"/>
              <a:t>Succession </a:t>
            </a:r>
            <a:r>
              <a:rPr lang="en-NZ" sz="1800" dirty="0" smtClean="0"/>
              <a:t>planning – grow leaders </a:t>
            </a:r>
            <a:endParaRPr lang="en-NZ" sz="1800" dirty="0"/>
          </a:p>
          <a:p>
            <a:pPr marL="342900" indent="-342900">
              <a:buFont typeface="Arial" panose="020B0604020202020204" pitchFamily="34" charset="0"/>
              <a:buChar char="•"/>
            </a:pPr>
            <a:r>
              <a:rPr lang="en-NZ" sz="1800" dirty="0"/>
              <a:t>Opportunities </a:t>
            </a:r>
          </a:p>
          <a:p>
            <a:pPr marL="342900" indent="-342900">
              <a:buFont typeface="Arial" panose="020B0604020202020204" pitchFamily="34" charset="0"/>
              <a:buChar char="•"/>
            </a:pPr>
            <a:r>
              <a:rPr lang="en-NZ" sz="1800" dirty="0"/>
              <a:t>Nurturing emerging leaders</a:t>
            </a:r>
          </a:p>
          <a:p>
            <a:pPr marL="342900" indent="-342900">
              <a:buFont typeface="Arial" panose="020B0604020202020204" pitchFamily="34" charset="0"/>
              <a:buChar char="•"/>
            </a:pPr>
            <a:r>
              <a:rPr lang="en-NZ" sz="1800" dirty="0"/>
              <a:t>Coaches, role models and mentors</a:t>
            </a:r>
          </a:p>
          <a:p>
            <a:pPr marL="342900" indent="-342900">
              <a:buFont typeface="Arial" panose="020B0604020202020204" pitchFamily="34" charset="0"/>
              <a:buChar char="•"/>
            </a:pPr>
            <a:r>
              <a:rPr lang="en-NZ" sz="1800" dirty="0"/>
              <a:t>Willing to learn </a:t>
            </a:r>
          </a:p>
          <a:p>
            <a:pPr marL="342900" indent="-342900">
              <a:buFont typeface="Arial" panose="020B0604020202020204" pitchFamily="34" charset="0"/>
              <a:buChar char="•"/>
            </a:pPr>
            <a:r>
              <a:rPr lang="en-NZ" sz="1800" dirty="0"/>
              <a:t>Build resilience </a:t>
            </a:r>
            <a:r>
              <a:rPr lang="en-NZ" sz="1800" dirty="0" smtClean="0"/>
              <a:t>– support complex decision-making </a:t>
            </a:r>
            <a:endParaRPr lang="en-NZ" sz="1800" dirty="0"/>
          </a:p>
          <a:p>
            <a:pPr marL="342900" indent="-342900">
              <a:buFont typeface="Arial" panose="020B0604020202020204" pitchFamily="34" charset="0"/>
              <a:buChar char="•"/>
            </a:pPr>
            <a:r>
              <a:rPr lang="en-NZ" sz="1800" dirty="0"/>
              <a:t>Organisational support – does the environment support decision-making?</a:t>
            </a:r>
          </a:p>
          <a:p>
            <a:pPr marL="342900" indent="-342900">
              <a:buFont typeface="Arial" panose="020B0604020202020204" pitchFamily="34" charset="0"/>
              <a:buChar char="•"/>
            </a:pPr>
            <a:r>
              <a:rPr lang="en-NZ" sz="1800" dirty="0"/>
              <a:t>Formal programmes </a:t>
            </a:r>
          </a:p>
          <a:p>
            <a:endParaRPr lang="en-NZ" dirty="0"/>
          </a:p>
        </p:txBody>
      </p:sp>
    </p:spTree>
    <p:extLst>
      <p:ext uri="{BB962C8B-B14F-4D97-AF65-F5344CB8AC3E}">
        <p14:creationId xmlns:p14="http://schemas.microsoft.com/office/powerpoint/2010/main" val="3640911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A few words on Leadership…..</a:t>
            </a:r>
            <a:br>
              <a:rPr lang="en-NZ" sz="3200" dirty="0" smtClean="0"/>
            </a:br>
            <a:r>
              <a:rPr lang="en-NZ" sz="1600" dirty="0" smtClean="0"/>
              <a:t>(Diana Jones – Leadership Material – 2017)</a:t>
            </a:r>
            <a:endParaRPr lang="en-NZ" sz="1600" dirty="0"/>
          </a:p>
        </p:txBody>
      </p:sp>
      <p:sp>
        <p:nvSpPr>
          <p:cNvPr id="3" name="Content Placeholder 2"/>
          <p:cNvSpPr>
            <a:spLocks noGrp="1"/>
          </p:cNvSpPr>
          <p:nvPr>
            <p:ph sz="half" idx="1"/>
          </p:nvPr>
        </p:nvSpPr>
        <p:spPr>
          <a:xfrm>
            <a:off x="685800" y="1981200"/>
            <a:ext cx="4030216" cy="4040088"/>
          </a:xfrm>
        </p:spPr>
        <p:txBody>
          <a:bodyPr/>
          <a:lstStyle/>
          <a:p>
            <a:pPr marL="285750" indent="-285750">
              <a:buFont typeface="Arial" panose="020B0604020202020204" pitchFamily="34" charset="0"/>
              <a:buChar char="•"/>
            </a:pPr>
            <a:r>
              <a:rPr lang="en-NZ" sz="1800" dirty="0" smtClean="0"/>
              <a:t>“the demise of the rational leader…”</a:t>
            </a:r>
          </a:p>
          <a:p>
            <a:pPr marL="285750" indent="-285750">
              <a:buFont typeface="Arial" panose="020B0604020202020204" pitchFamily="34" charset="0"/>
              <a:buChar char="•"/>
            </a:pPr>
            <a:r>
              <a:rPr lang="en-NZ" sz="1800" dirty="0" smtClean="0"/>
              <a:t>“dealing with people, relationships and behaviour comes with the territory…”</a:t>
            </a:r>
          </a:p>
          <a:p>
            <a:pPr marL="285750" indent="-285750">
              <a:buFont typeface="Arial" panose="020B0604020202020204" pitchFamily="34" charset="0"/>
              <a:buChar char="•"/>
            </a:pPr>
            <a:r>
              <a:rPr lang="en-NZ" sz="1800" dirty="0" smtClean="0"/>
              <a:t>“simplify the complexity of organisational relationships and behaviour…”</a:t>
            </a:r>
          </a:p>
          <a:p>
            <a:pPr marL="285750" indent="-285750">
              <a:buFont typeface="Arial" panose="020B0604020202020204" pitchFamily="34" charset="0"/>
              <a:buChar char="•"/>
            </a:pPr>
            <a:r>
              <a:rPr lang="en-NZ" sz="1800" dirty="0" smtClean="0"/>
              <a:t>“personal influence..”</a:t>
            </a:r>
          </a:p>
          <a:p>
            <a:pPr marL="285750" indent="-285750">
              <a:buFont typeface="Arial" panose="020B0604020202020204" pitchFamily="34" charset="0"/>
              <a:buChar char="•"/>
            </a:pPr>
            <a:r>
              <a:rPr lang="en-NZ" sz="1800" dirty="0" smtClean="0"/>
              <a:t>“impact of behaviour…disruptive to productive”</a:t>
            </a:r>
            <a:endParaRPr lang="en-NZ" sz="1800" dirty="0"/>
          </a:p>
          <a:p>
            <a:pPr marL="285750" indent="-285750">
              <a:buFont typeface="Arial" panose="020B0604020202020204" pitchFamily="34" charset="0"/>
              <a:buChar char="•"/>
            </a:pPr>
            <a:r>
              <a:rPr lang="en-NZ" sz="1800" dirty="0" smtClean="0"/>
              <a:t>“addressing workplace issues…”</a:t>
            </a:r>
            <a:endParaRPr lang="en-NZ" sz="1800" dirty="0"/>
          </a:p>
          <a:p>
            <a:pPr marL="285750" indent="-285750">
              <a:buFont typeface="Arial" panose="020B0604020202020204" pitchFamily="34" charset="0"/>
              <a:buChar char="•"/>
            </a:pPr>
            <a:r>
              <a:rPr lang="en-NZ" sz="1800" dirty="0" smtClean="0"/>
              <a:t>“bringing awareness..”</a:t>
            </a:r>
          </a:p>
          <a:p>
            <a:pPr marL="342900" indent="-342900">
              <a:buFont typeface="Arial" panose="020B0604020202020204" pitchFamily="34" charset="0"/>
              <a:buChar char="•"/>
            </a:pPr>
            <a:endParaRPr lang="en-NZ" sz="20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8064" y="1993412"/>
            <a:ext cx="2977581" cy="3694269"/>
          </a:xfrm>
          <a:prstGeom prst="rect">
            <a:avLst/>
          </a:prstGeom>
        </p:spPr>
      </p:pic>
    </p:spTree>
    <p:extLst>
      <p:ext uri="{BB962C8B-B14F-4D97-AF65-F5344CB8AC3E}">
        <p14:creationId xmlns:p14="http://schemas.microsoft.com/office/powerpoint/2010/main" val="121264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68" y="836712"/>
            <a:ext cx="8467055" cy="523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TextBox 3"/>
          <p:cNvSpPr txBox="1">
            <a:spLocks noChangeArrowheads="1"/>
          </p:cNvSpPr>
          <p:nvPr/>
        </p:nvSpPr>
        <p:spPr bwMode="auto">
          <a:xfrm>
            <a:off x="318568" y="191475"/>
            <a:ext cx="56233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GB" altLang="en-US" sz="4000" b="1" dirty="0">
                <a:solidFill>
                  <a:schemeClr val="tx2"/>
                </a:solidFill>
                <a:latin typeface="+mj-lt"/>
              </a:rPr>
              <a:t>The i</a:t>
            </a:r>
            <a:r>
              <a:rPr lang="en-GB" altLang="en-US" sz="4000" b="1" dirty="0" smtClean="0">
                <a:solidFill>
                  <a:schemeClr val="tx2"/>
                </a:solidFill>
                <a:latin typeface="+mj-lt"/>
              </a:rPr>
              <a:t>mplosion </a:t>
            </a:r>
            <a:r>
              <a:rPr lang="en-GB" altLang="en-US" sz="4000" b="1" dirty="0">
                <a:solidFill>
                  <a:schemeClr val="tx2"/>
                </a:solidFill>
                <a:latin typeface="+mj-lt"/>
              </a:rPr>
              <a:t>of t</a:t>
            </a:r>
            <a:r>
              <a:rPr lang="en-GB" altLang="en-US" sz="4000" b="1" dirty="0" smtClean="0">
                <a:solidFill>
                  <a:schemeClr val="tx2"/>
                </a:solidFill>
                <a:latin typeface="+mj-lt"/>
              </a:rPr>
              <a:t>rust</a:t>
            </a:r>
            <a:endParaRPr lang="en-GB" altLang="en-US" sz="4000" b="1" dirty="0">
              <a:solidFill>
                <a:schemeClr val="tx2"/>
              </a:solidFill>
              <a:latin typeface="+mj-lt"/>
            </a:endParaRPr>
          </a:p>
        </p:txBody>
      </p:sp>
      <p:sp>
        <p:nvSpPr>
          <p:cNvPr id="23556" name="TextBox 4"/>
          <p:cNvSpPr txBox="1">
            <a:spLocks noChangeArrowheads="1"/>
          </p:cNvSpPr>
          <p:nvPr/>
        </p:nvSpPr>
        <p:spPr bwMode="auto">
          <a:xfrm>
            <a:off x="467544" y="6237153"/>
            <a:ext cx="6607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GB" altLang="en-US" sz="800" dirty="0"/>
              <a:t>Source: </a:t>
            </a:r>
            <a:r>
              <a:rPr lang="en-GB" altLang="en-US" sz="800" i="1" dirty="0">
                <a:hlinkClick r:id="rId3"/>
              </a:rPr>
              <a:t>http://</a:t>
            </a:r>
            <a:r>
              <a:rPr lang="en-GB" altLang="en-US" sz="800" i="1" dirty="0" smtClean="0">
                <a:hlinkClick r:id="rId3"/>
              </a:rPr>
              <a:t>www.edelman.com/news/2017-edelman-trust-barometer-reveals-global-implosion </a:t>
            </a:r>
            <a:r>
              <a:rPr lang="en-GB" altLang="en-US" sz="800" dirty="0"/>
              <a:t>/</a:t>
            </a:r>
          </a:p>
        </p:txBody>
      </p:sp>
      <p:sp>
        <p:nvSpPr>
          <p:cNvPr id="3" name="Slide Number Placeholder 2"/>
          <p:cNvSpPr>
            <a:spLocks noGrp="1"/>
          </p:cNvSpPr>
          <p:nvPr>
            <p:ph type="sldNum" sz="quarter" idx="4294967295"/>
          </p:nvPr>
        </p:nvSpPr>
        <p:spPr>
          <a:xfrm>
            <a:off x="6553200" y="6356360"/>
            <a:ext cx="2133600" cy="365125"/>
          </a:xfrm>
          <a:prstGeom prst="rect">
            <a:avLst/>
          </a:prstGeom>
        </p:spPr>
        <p:txBody>
          <a:bodyPr/>
          <a:lstStyle/>
          <a:p>
            <a:endParaRPr lang="en-GB" dirty="0"/>
          </a:p>
        </p:txBody>
      </p:sp>
    </p:spTree>
    <p:extLst>
      <p:ext uri="{BB962C8B-B14F-4D97-AF65-F5344CB8AC3E}">
        <p14:creationId xmlns:p14="http://schemas.microsoft.com/office/powerpoint/2010/main" val="469306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59873" y="2045815"/>
            <a:ext cx="1350000" cy="3595255"/>
          </a:xfrm>
          <a:prstGeom prst="roundRect">
            <a:avLst/>
          </a:prstGeom>
          <a:solidFill>
            <a:srgbClr val="C5FFC5">
              <a:alpha val="9882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6" name="Rounded Rectangle 5"/>
          <p:cNvSpPr/>
          <p:nvPr/>
        </p:nvSpPr>
        <p:spPr>
          <a:xfrm>
            <a:off x="2543608" y="2045814"/>
            <a:ext cx="1350000" cy="3595255"/>
          </a:xfrm>
          <a:prstGeom prst="roundRect">
            <a:avLst/>
          </a:prstGeom>
          <a:solidFill>
            <a:srgbClr val="C5FFC5">
              <a:alpha val="9882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Rounded Rectangle 6"/>
          <p:cNvSpPr/>
          <p:nvPr/>
        </p:nvSpPr>
        <p:spPr>
          <a:xfrm>
            <a:off x="3973921" y="2045814"/>
            <a:ext cx="1403420" cy="3595255"/>
          </a:xfrm>
          <a:prstGeom prst="roundRect">
            <a:avLst/>
          </a:prstGeom>
          <a:solidFill>
            <a:srgbClr val="C5FFC5">
              <a:alpha val="9882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8" name="Rounded Rectangle 7"/>
          <p:cNvSpPr/>
          <p:nvPr/>
        </p:nvSpPr>
        <p:spPr>
          <a:xfrm>
            <a:off x="5425514" y="2045814"/>
            <a:ext cx="1533370" cy="3595255"/>
          </a:xfrm>
          <a:prstGeom prst="roundRect">
            <a:avLst/>
          </a:prstGeom>
          <a:solidFill>
            <a:srgbClr val="C5FFC5">
              <a:alpha val="9882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9" name="Rounded Rectangle 8"/>
          <p:cNvSpPr/>
          <p:nvPr/>
        </p:nvSpPr>
        <p:spPr>
          <a:xfrm>
            <a:off x="6994814" y="2045813"/>
            <a:ext cx="1350000" cy="3595255"/>
          </a:xfrm>
          <a:prstGeom prst="roundRect">
            <a:avLst/>
          </a:prstGeom>
          <a:solidFill>
            <a:srgbClr val="C5FFC5">
              <a:alpha val="9882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3" name="TextBox 12"/>
          <p:cNvSpPr txBox="1"/>
          <p:nvPr/>
        </p:nvSpPr>
        <p:spPr>
          <a:xfrm>
            <a:off x="6990680" y="2717757"/>
            <a:ext cx="1332920" cy="830997"/>
          </a:xfrm>
          <a:prstGeom prst="rect">
            <a:avLst/>
          </a:prstGeom>
          <a:noFill/>
        </p:spPr>
        <p:txBody>
          <a:bodyPr wrap="square" rtlCol="0">
            <a:spAutoFit/>
          </a:bodyPr>
          <a:lstStyle/>
          <a:p>
            <a:pPr algn="ctr"/>
            <a:r>
              <a:rPr lang="en-NZ" sz="1600" b="1" dirty="0">
                <a:latin typeface="+mn-lt"/>
              </a:rPr>
              <a:t>Nursing workforce</a:t>
            </a:r>
            <a:br>
              <a:rPr lang="en-NZ" sz="1600" b="1" dirty="0">
                <a:latin typeface="+mn-lt"/>
              </a:rPr>
            </a:br>
            <a:endParaRPr lang="en-NZ" sz="1600" dirty="0">
              <a:latin typeface="+mn-lt"/>
            </a:endParaRPr>
          </a:p>
        </p:txBody>
      </p:sp>
      <p:sp>
        <p:nvSpPr>
          <p:cNvPr id="14" name="TextBox 13"/>
          <p:cNvSpPr txBox="1"/>
          <p:nvPr/>
        </p:nvSpPr>
        <p:spPr>
          <a:xfrm>
            <a:off x="5399903" y="2692824"/>
            <a:ext cx="1590777" cy="800219"/>
          </a:xfrm>
          <a:prstGeom prst="rect">
            <a:avLst/>
          </a:prstGeom>
          <a:noFill/>
        </p:spPr>
        <p:txBody>
          <a:bodyPr wrap="square" rtlCol="0">
            <a:spAutoFit/>
          </a:bodyPr>
          <a:lstStyle/>
          <a:p>
            <a:pPr algn="ctr"/>
            <a:r>
              <a:rPr lang="en-NZ" sz="1600" b="1" dirty="0">
                <a:latin typeface="+mj-lt"/>
              </a:rPr>
              <a:t>Our </a:t>
            </a:r>
            <a:r>
              <a:rPr lang="en-NZ" sz="1600" b="1" dirty="0" smtClean="0">
                <a:latin typeface="+mj-lt"/>
              </a:rPr>
              <a:t>Community</a:t>
            </a:r>
          </a:p>
          <a:p>
            <a:pPr algn="ctr"/>
            <a:r>
              <a:rPr lang="en-NZ" sz="1400" dirty="0" smtClean="0">
                <a:latin typeface="+mj-lt"/>
              </a:rPr>
              <a:t>Whanaungatanga</a:t>
            </a:r>
            <a:endParaRPr lang="en-NZ" sz="1400" b="1" dirty="0">
              <a:latin typeface="+mj-lt"/>
            </a:endParaRPr>
          </a:p>
        </p:txBody>
      </p:sp>
      <p:sp>
        <p:nvSpPr>
          <p:cNvPr id="15" name="TextBox 14"/>
          <p:cNvSpPr txBox="1"/>
          <p:nvPr/>
        </p:nvSpPr>
        <p:spPr>
          <a:xfrm>
            <a:off x="3866067" y="2717757"/>
            <a:ext cx="1652006" cy="553998"/>
          </a:xfrm>
          <a:prstGeom prst="rect">
            <a:avLst/>
          </a:prstGeom>
          <a:noFill/>
        </p:spPr>
        <p:txBody>
          <a:bodyPr wrap="square" rtlCol="0">
            <a:spAutoFit/>
          </a:bodyPr>
          <a:lstStyle/>
          <a:p>
            <a:pPr algn="ctr"/>
            <a:r>
              <a:rPr lang="en-NZ" sz="1600" b="1" dirty="0" smtClean="0">
                <a:latin typeface="+mn-lt"/>
              </a:rPr>
              <a:t>Leadership</a:t>
            </a:r>
            <a:endParaRPr lang="en-NZ" sz="1600" dirty="0">
              <a:latin typeface="+mn-lt"/>
            </a:endParaRPr>
          </a:p>
          <a:p>
            <a:pPr algn="ctr"/>
            <a:r>
              <a:rPr lang="en-NZ" sz="1400" dirty="0" smtClean="0">
                <a:latin typeface="+mn-lt"/>
              </a:rPr>
              <a:t>Rangatiratanga</a:t>
            </a:r>
            <a:endParaRPr lang="en-NZ" sz="1400" dirty="0">
              <a:latin typeface="+mn-lt"/>
            </a:endParaRPr>
          </a:p>
        </p:txBody>
      </p:sp>
      <p:sp>
        <p:nvSpPr>
          <p:cNvPr id="16" name="TextBox 15"/>
          <p:cNvSpPr txBox="1"/>
          <p:nvPr/>
        </p:nvSpPr>
        <p:spPr>
          <a:xfrm>
            <a:off x="2539475" y="2717757"/>
            <a:ext cx="1351010" cy="584775"/>
          </a:xfrm>
          <a:prstGeom prst="rect">
            <a:avLst/>
          </a:prstGeom>
          <a:noFill/>
        </p:spPr>
        <p:txBody>
          <a:bodyPr wrap="square" rtlCol="0">
            <a:spAutoFit/>
          </a:bodyPr>
          <a:lstStyle/>
          <a:p>
            <a:pPr algn="ctr"/>
            <a:r>
              <a:rPr lang="en-NZ" sz="1600" b="1" dirty="0">
                <a:latin typeface="+mn-lt"/>
              </a:rPr>
              <a:t>Equity</a:t>
            </a:r>
            <a:r>
              <a:rPr lang="en-NZ" sz="1600" dirty="0">
                <a:latin typeface="+mn-lt"/>
              </a:rPr>
              <a:t/>
            </a:r>
            <a:br>
              <a:rPr lang="en-NZ" sz="1600" dirty="0">
                <a:latin typeface="+mn-lt"/>
              </a:rPr>
            </a:br>
            <a:r>
              <a:rPr lang="en-NZ" sz="1600" dirty="0" smtClean="0">
                <a:latin typeface="+mn-lt"/>
              </a:rPr>
              <a:t>Tika</a:t>
            </a:r>
            <a:endParaRPr lang="en-NZ" sz="1600" dirty="0">
              <a:latin typeface="+mn-lt"/>
            </a:endParaRPr>
          </a:p>
        </p:txBody>
      </p:sp>
      <p:sp>
        <p:nvSpPr>
          <p:cNvPr id="17" name="TextBox 16"/>
          <p:cNvSpPr txBox="1"/>
          <p:nvPr/>
        </p:nvSpPr>
        <p:spPr>
          <a:xfrm>
            <a:off x="926134" y="2717757"/>
            <a:ext cx="1537161" cy="861774"/>
          </a:xfrm>
          <a:prstGeom prst="rect">
            <a:avLst/>
          </a:prstGeom>
          <a:noFill/>
        </p:spPr>
        <p:txBody>
          <a:bodyPr wrap="square" rtlCol="0">
            <a:spAutoFit/>
          </a:bodyPr>
          <a:lstStyle/>
          <a:p>
            <a:pPr algn="ctr"/>
            <a:r>
              <a:rPr lang="en-NZ" sz="1600" b="1" dirty="0">
                <a:latin typeface="+mn-lt"/>
              </a:rPr>
              <a:t>Model of care</a:t>
            </a:r>
            <a:r>
              <a:rPr lang="en-NZ" sz="1600" dirty="0">
                <a:latin typeface="+mn-lt"/>
              </a:rPr>
              <a:t/>
            </a:r>
            <a:br>
              <a:rPr lang="en-NZ" sz="1600" dirty="0">
                <a:latin typeface="+mn-lt"/>
              </a:rPr>
            </a:br>
            <a:r>
              <a:rPr lang="en-NZ" sz="1400" dirty="0" smtClean="0">
                <a:latin typeface="+mn-lt"/>
              </a:rPr>
              <a:t>Manaakitanga</a:t>
            </a:r>
            <a:endParaRPr lang="en-NZ" sz="1400" dirty="0">
              <a:latin typeface="+mn-lt"/>
            </a:endParaRPr>
          </a:p>
          <a:p>
            <a:pPr algn="ctr"/>
            <a:endParaRPr lang="en-NZ" sz="1800" dirty="0"/>
          </a:p>
        </p:txBody>
      </p:sp>
      <p:sp>
        <p:nvSpPr>
          <p:cNvPr id="24" name="Title 1"/>
          <p:cNvSpPr>
            <a:spLocks noGrp="1"/>
          </p:cNvSpPr>
          <p:nvPr>
            <p:ph type="title" idx="4294967295"/>
          </p:nvPr>
        </p:nvSpPr>
        <p:spPr>
          <a:xfrm>
            <a:off x="903527" y="880966"/>
            <a:ext cx="7420073" cy="994172"/>
          </a:xfrm>
        </p:spPr>
        <p:txBody>
          <a:bodyPr/>
          <a:lstStyle/>
          <a:p>
            <a:r>
              <a:rPr lang="en-NZ" sz="2800" dirty="0" smtClean="0">
                <a:solidFill>
                  <a:srgbClr val="52237F"/>
                </a:solidFill>
              </a:rPr>
              <a:t>NZNO Strategy for Nursing</a:t>
            </a:r>
            <a:br>
              <a:rPr lang="en-NZ" sz="2800" dirty="0" smtClean="0">
                <a:solidFill>
                  <a:srgbClr val="52237F"/>
                </a:solidFill>
              </a:rPr>
            </a:br>
            <a:endParaRPr lang="en-NZ" sz="2800" dirty="0">
              <a:solidFill>
                <a:srgbClr val="52237F"/>
              </a:solidFill>
            </a:endParaRPr>
          </a:p>
        </p:txBody>
      </p:sp>
      <p:sp>
        <p:nvSpPr>
          <p:cNvPr id="18" name="Left-Right Arrow 17"/>
          <p:cNvSpPr/>
          <p:nvPr/>
        </p:nvSpPr>
        <p:spPr>
          <a:xfrm rot="21421307">
            <a:off x="693094" y="3788801"/>
            <a:ext cx="8077830" cy="505691"/>
          </a:xfrm>
          <a:prstGeom prst="leftRightArrow">
            <a:avLst/>
          </a:prstGeom>
          <a:solidFill>
            <a:srgbClr val="F9777A"/>
          </a:solidFill>
          <a:ln>
            <a:solidFill>
              <a:srgbClr val="F73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dirty="0" smtClean="0"/>
              <a:t>DISPARITY</a:t>
            </a:r>
            <a:endParaRPr lang="en-NZ" sz="1800" dirty="0"/>
          </a:p>
        </p:txBody>
      </p:sp>
      <p:sp>
        <p:nvSpPr>
          <p:cNvPr id="25" name="Left-Right Arrow 24"/>
          <p:cNvSpPr/>
          <p:nvPr/>
        </p:nvSpPr>
        <p:spPr>
          <a:xfrm>
            <a:off x="440796" y="4424511"/>
            <a:ext cx="8307668" cy="505691"/>
          </a:xfrm>
          <a:prstGeom prst="leftRightArrow">
            <a:avLst/>
          </a:prstGeom>
          <a:solidFill>
            <a:srgbClr val="F9777A"/>
          </a:solidFill>
          <a:ln>
            <a:solidFill>
              <a:srgbClr val="F73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dirty="0" smtClean="0"/>
              <a:t>CRITICAL MASS</a:t>
            </a:r>
            <a:endParaRPr lang="en-NZ" sz="1800" dirty="0"/>
          </a:p>
        </p:txBody>
      </p:sp>
      <p:sp>
        <p:nvSpPr>
          <p:cNvPr id="26" name="Left-Right Arrow 25"/>
          <p:cNvSpPr/>
          <p:nvPr/>
        </p:nvSpPr>
        <p:spPr>
          <a:xfrm rot="221996">
            <a:off x="693250" y="5124557"/>
            <a:ext cx="8135776" cy="505691"/>
          </a:xfrm>
          <a:prstGeom prst="leftRightArrow">
            <a:avLst/>
          </a:prstGeom>
          <a:solidFill>
            <a:srgbClr val="F9777A"/>
          </a:solidFill>
          <a:ln>
            <a:solidFill>
              <a:srgbClr val="F73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dirty="0" smtClean="0"/>
              <a:t>WASTE</a:t>
            </a:r>
            <a:endParaRPr lang="en-NZ" sz="1800" dirty="0"/>
          </a:p>
        </p:txBody>
      </p:sp>
    </p:spTree>
    <p:extLst>
      <p:ext uri="{BB962C8B-B14F-4D97-AF65-F5344CB8AC3E}">
        <p14:creationId xmlns:p14="http://schemas.microsoft.com/office/powerpoint/2010/main" val="3118807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smtClean="0"/>
              <a:t>“What would Florence do? A guide for the New Nurse Manager”</a:t>
            </a:r>
          </a:p>
          <a:p>
            <a:endParaRPr lang="en-NZ" dirty="0"/>
          </a:p>
          <a:p>
            <a:r>
              <a:rPr lang="en-NZ" dirty="0" smtClean="0"/>
              <a:t>Sue Johnson, ANA</a:t>
            </a:r>
            <a:endParaRPr lang="en-NZ" dirty="0"/>
          </a:p>
        </p:txBody>
      </p:sp>
    </p:spTree>
    <p:extLst>
      <p:ext uri="{BB962C8B-B14F-4D97-AF65-F5344CB8AC3E}">
        <p14:creationId xmlns:p14="http://schemas.microsoft.com/office/powerpoint/2010/main" val="1179362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031" y="5631417"/>
            <a:ext cx="2250831" cy="307777"/>
          </a:xfrm>
          <a:prstGeom prst="rect">
            <a:avLst/>
          </a:prstGeom>
          <a:noFill/>
        </p:spPr>
        <p:txBody>
          <a:bodyPr wrap="square" rtlCol="0">
            <a:spAutoFit/>
          </a:bodyPr>
          <a:lstStyle/>
          <a:p>
            <a:r>
              <a:rPr lang="en-GB" sz="1400" dirty="0">
                <a:solidFill>
                  <a:srgbClr val="0374C6"/>
                </a:solidFill>
              </a:rPr>
              <a:t>|@</a:t>
            </a:r>
            <a:r>
              <a:rPr lang="en-GB" sz="1400" dirty="0" err="1">
                <a:solidFill>
                  <a:srgbClr val="0374C6"/>
                </a:solidFill>
              </a:rPr>
              <a:t>HorizonsNHS</a:t>
            </a:r>
            <a:endParaRPr lang="en-GB" sz="1400" dirty="0">
              <a:solidFill>
                <a:srgbClr val="0374C6"/>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250"/>
            <a:ext cx="9143999"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95737" y="7951812"/>
            <a:ext cx="6516215" cy="1200329"/>
          </a:xfrm>
          <a:prstGeom prst="rect">
            <a:avLst/>
          </a:prstGeom>
          <a:noFill/>
        </p:spPr>
        <p:txBody>
          <a:bodyPr wrap="square" rtlCol="0">
            <a:spAutoFit/>
          </a:bodyPr>
          <a:lstStyle/>
          <a:p>
            <a:r>
              <a:rPr lang="en-GB" dirty="0"/>
              <a:t>Project Aristotle: </a:t>
            </a:r>
            <a:r>
              <a:rPr lang="en-GB" dirty="0">
                <a:hlinkClick r:id="rId3"/>
              </a:rPr>
              <a:t>http://qz.com/625870/after-years-of-intensive-analysis-google-discovers-the-key-to-good-teamwork-is-being-nice/</a:t>
            </a:r>
            <a:r>
              <a:rPr lang="en-GB" dirty="0"/>
              <a:t> </a:t>
            </a:r>
          </a:p>
        </p:txBody>
      </p:sp>
    </p:spTree>
    <p:extLst>
      <p:ext uri="{BB962C8B-B14F-4D97-AF65-F5344CB8AC3E}">
        <p14:creationId xmlns:p14="http://schemas.microsoft.com/office/powerpoint/2010/main" val="244870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091" y="620688"/>
            <a:ext cx="8748909" cy="4680520"/>
          </a:xfrm>
          <a:prstGeom prst="rect">
            <a:avLst/>
          </a:prstGeom>
        </p:spPr>
      </p:pic>
    </p:spTree>
    <p:extLst>
      <p:ext uri="{BB962C8B-B14F-4D97-AF65-F5344CB8AC3E}">
        <p14:creationId xmlns:p14="http://schemas.microsoft.com/office/powerpoint/2010/main" val="2574768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z="2800" dirty="0" smtClean="0"/>
              <a:t>My Path…</a:t>
            </a:r>
            <a:endParaRPr lang="en-NZ"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0548667"/>
              </p:ext>
            </p:extLst>
          </p:nvPr>
        </p:nvGraphicFramePr>
        <p:xfrm>
          <a:off x="685800" y="2441104"/>
          <a:ext cx="7696200" cy="30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bwMode="auto">
          <a:xfrm>
            <a:off x="899592" y="1556792"/>
            <a:ext cx="1008112" cy="370656"/>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800" b="0" i="0" u="none" strike="noStrike" cap="none" normalizeH="0" baseline="0" dirty="0" smtClean="0">
                <a:ln>
                  <a:noFill/>
                </a:ln>
                <a:solidFill>
                  <a:schemeClr val="tx1"/>
                </a:solidFill>
                <a:effectLst/>
                <a:latin typeface="Times New Roman" panose="02020603050405020304" pitchFamily="18" charset="0"/>
              </a:rPr>
              <a:t>1980</a:t>
            </a:r>
          </a:p>
        </p:txBody>
      </p:sp>
      <p:sp>
        <p:nvSpPr>
          <p:cNvPr id="8" name="Rectangle 7"/>
          <p:cNvSpPr/>
          <p:nvPr/>
        </p:nvSpPr>
        <p:spPr bwMode="auto">
          <a:xfrm>
            <a:off x="2627784" y="1752600"/>
            <a:ext cx="1224136" cy="318864"/>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800" b="0" i="0" u="none" strike="noStrike" cap="none" normalizeH="0" baseline="0" dirty="0" smtClean="0">
                <a:ln>
                  <a:noFill/>
                </a:ln>
                <a:solidFill>
                  <a:schemeClr val="tx1"/>
                </a:solidFill>
                <a:effectLst/>
                <a:latin typeface="Times New Roman" panose="02020603050405020304" pitchFamily="18" charset="0"/>
              </a:rPr>
              <a:t>1995</a:t>
            </a:r>
          </a:p>
        </p:txBody>
      </p:sp>
      <p:sp>
        <p:nvSpPr>
          <p:cNvPr id="9" name="Rectangle 8"/>
          <p:cNvSpPr/>
          <p:nvPr/>
        </p:nvSpPr>
        <p:spPr bwMode="auto">
          <a:xfrm>
            <a:off x="4572000" y="1855440"/>
            <a:ext cx="1224136" cy="349424"/>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800" b="0" i="0" u="none" strike="noStrike" cap="none" normalizeH="0" baseline="0" dirty="0" smtClean="0">
                <a:ln>
                  <a:noFill/>
                </a:ln>
                <a:solidFill>
                  <a:schemeClr val="tx1"/>
                </a:solidFill>
                <a:effectLst/>
                <a:latin typeface="Times New Roman" panose="02020603050405020304" pitchFamily="18" charset="0"/>
              </a:rPr>
              <a:t>2000</a:t>
            </a:r>
          </a:p>
        </p:txBody>
      </p:sp>
      <p:sp>
        <p:nvSpPr>
          <p:cNvPr id="10" name="Rectangle 9"/>
          <p:cNvSpPr/>
          <p:nvPr/>
        </p:nvSpPr>
        <p:spPr bwMode="auto">
          <a:xfrm>
            <a:off x="7020272" y="1988840"/>
            <a:ext cx="1361728" cy="36004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800" b="0" i="0" u="none" strike="noStrike" cap="none" normalizeH="0" baseline="0" dirty="0" smtClean="0">
                <a:ln>
                  <a:noFill/>
                </a:ln>
                <a:solidFill>
                  <a:schemeClr val="tx1"/>
                </a:solidFill>
                <a:effectLst/>
                <a:latin typeface="Times New Roman" panose="02020603050405020304" pitchFamily="18" charset="0"/>
              </a:rPr>
              <a:t>2006</a:t>
            </a:r>
          </a:p>
        </p:txBody>
      </p:sp>
      <p:sp>
        <p:nvSpPr>
          <p:cNvPr id="3" name="Rectangle 2"/>
          <p:cNvSpPr/>
          <p:nvPr/>
        </p:nvSpPr>
        <p:spPr bwMode="auto">
          <a:xfrm>
            <a:off x="2915816" y="5805264"/>
            <a:ext cx="1296144" cy="4320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200" b="0" i="0" u="none" strike="noStrike" cap="none" normalizeH="0" baseline="0" dirty="0" smtClean="0">
                <a:ln>
                  <a:noFill/>
                </a:ln>
                <a:solidFill>
                  <a:schemeClr val="tx1"/>
                </a:solidFill>
                <a:effectLst/>
                <a:latin typeface="Times New Roman" panose="02020603050405020304" pitchFamily="18" charset="0"/>
              </a:rPr>
              <a:t>DHB</a:t>
            </a:r>
          </a:p>
          <a:p>
            <a:pPr marL="0" marR="0" indent="0" algn="l" defTabSz="914400" rtl="0" eaLnBrk="0" fontAlgn="base" latinLnBrk="0" hangingPunct="0">
              <a:lnSpc>
                <a:spcPct val="100000"/>
              </a:lnSpc>
              <a:spcBef>
                <a:spcPct val="0"/>
              </a:spcBef>
              <a:spcAft>
                <a:spcPct val="0"/>
              </a:spcAft>
              <a:buClrTx/>
              <a:buSzTx/>
              <a:buFontTx/>
              <a:buNone/>
              <a:tabLst/>
            </a:pPr>
            <a:r>
              <a:rPr lang="en-NZ" sz="1200" dirty="0" smtClean="0"/>
              <a:t>University </a:t>
            </a:r>
            <a:endParaRPr kumimoji="0" lang="en-NZ" sz="1200" b="0" i="0" u="none" strike="noStrike" cap="none" normalizeH="0" baseline="0" dirty="0" smtClean="0">
              <a:ln>
                <a:noFill/>
              </a:ln>
              <a:solidFill>
                <a:schemeClr val="tx1"/>
              </a:solidFill>
              <a:effectLst/>
              <a:latin typeface="Times New Roman" panose="02020603050405020304" pitchFamily="18" charset="0"/>
            </a:endParaRPr>
          </a:p>
        </p:txBody>
      </p:sp>
      <p:sp>
        <p:nvSpPr>
          <p:cNvPr id="5" name="Rectangle 4"/>
          <p:cNvSpPr/>
          <p:nvPr/>
        </p:nvSpPr>
        <p:spPr bwMode="auto">
          <a:xfrm>
            <a:off x="4932040" y="5589240"/>
            <a:ext cx="1512168" cy="4214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200" b="0" i="0" u="none" strike="noStrike" cap="none" normalizeH="0" baseline="0" dirty="0" smtClean="0">
                <a:ln>
                  <a:noFill/>
                </a:ln>
                <a:solidFill>
                  <a:schemeClr val="tx1"/>
                </a:solidFill>
                <a:effectLst/>
                <a:latin typeface="Times New Roman" panose="02020603050405020304" pitchFamily="18" charset="0"/>
              </a:rPr>
              <a:t>DHB</a:t>
            </a:r>
          </a:p>
          <a:p>
            <a:pPr marL="0" marR="0" indent="0" algn="l" defTabSz="914400" rtl="0" eaLnBrk="0" fontAlgn="base" latinLnBrk="0" hangingPunct="0">
              <a:lnSpc>
                <a:spcPct val="100000"/>
              </a:lnSpc>
              <a:spcBef>
                <a:spcPct val="0"/>
              </a:spcBef>
              <a:spcAft>
                <a:spcPct val="0"/>
              </a:spcAft>
              <a:buClrTx/>
              <a:buSzTx/>
              <a:buFontTx/>
              <a:buNone/>
              <a:tabLst/>
            </a:pPr>
            <a:r>
              <a:rPr lang="en-NZ" sz="1200" dirty="0" smtClean="0"/>
              <a:t>Private Sector</a:t>
            </a:r>
            <a:endParaRPr kumimoji="0" lang="en-NZ" sz="1200" b="0" i="0" u="none" strike="noStrike" cap="none" normalizeH="0" baseline="0" dirty="0" smtClean="0">
              <a:ln>
                <a:noFill/>
              </a:ln>
              <a:solidFill>
                <a:schemeClr val="tx1"/>
              </a:solidFill>
              <a:effectLst/>
              <a:latin typeface="Times New Roman" panose="02020603050405020304" pitchFamily="18" charset="0"/>
            </a:endParaRPr>
          </a:p>
        </p:txBody>
      </p:sp>
      <p:sp>
        <p:nvSpPr>
          <p:cNvPr id="11" name="Rectangle 10"/>
          <p:cNvSpPr/>
          <p:nvPr/>
        </p:nvSpPr>
        <p:spPr bwMode="auto">
          <a:xfrm>
            <a:off x="7164288" y="5013176"/>
            <a:ext cx="1800200" cy="99749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200" b="0" i="0" u="none" strike="noStrike" cap="none" normalizeH="0" baseline="0" dirty="0" smtClean="0">
                <a:ln>
                  <a:noFill/>
                </a:ln>
                <a:solidFill>
                  <a:schemeClr val="tx1"/>
                </a:solidFill>
                <a:effectLst/>
                <a:latin typeface="Times New Roman" panose="02020603050405020304" pitchFamily="18" charset="0"/>
              </a:rPr>
              <a:t>Private Sector</a:t>
            </a:r>
          </a:p>
          <a:p>
            <a:pPr marL="0" marR="0" indent="0" algn="l" defTabSz="914400" rtl="0" eaLnBrk="0" fontAlgn="base" latinLnBrk="0" hangingPunct="0">
              <a:lnSpc>
                <a:spcPct val="100000"/>
              </a:lnSpc>
              <a:spcBef>
                <a:spcPct val="0"/>
              </a:spcBef>
              <a:spcAft>
                <a:spcPct val="0"/>
              </a:spcAft>
              <a:buClrTx/>
              <a:buSzTx/>
              <a:buFontTx/>
              <a:buNone/>
              <a:tabLst/>
            </a:pPr>
            <a:r>
              <a:rPr lang="en-NZ" sz="1200" dirty="0" smtClean="0"/>
              <a:t>NGO</a:t>
            </a:r>
          </a:p>
          <a:p>
            <a:pPr marL="0" marR="0" indent="0" algn="l" defTabSz="914400" rtl="0" eaLnBrk="0" fontAlgn="base" latinLnBrk="0" hangingPunct="0">
              <a:lnSpc>
                <a:spcPct val="100000"/>
              </a:lnSpc>
              <a:spcBef>
                <a:spcPct val="0"/>
              </a:spcBef>
              <a:spcAft>
                <a:spcPct val="0"/>
              </a:spcAft>
              <a:buClrTx/>
              <a:buSzTx/>
              <a:buFontTx/>
              <a:buNone/>
              <a:tabLst/>
            </a:pPr>
            <a:r>
              <a:rPr kumimoji="0" lang="en-NZ" sz="1200" b="0" i="0" u="none" strike="noStrike" cap="none" normalizeH="0" baseline="0" dirty="0" smtClean="0">
                <a:ln>
                  <a:noFill/>
                </a:ln>
                <a:solidFill>
                  <a:schemeClr val="tx1"/>
                </a:solidFill>
                <a:effectLst/>
                <a:latin typeface="Times New Roman" panose="02020603050405020304" pitchFamily="18" charset="0"/>
              </a:rPr>
              <a:t>Charity</a:t>
            </a:r>
          </a:p>
          <a:p>
            <a:pPr marL="0" marR="0" indent="0" algn="l" defTabSz="914400" rtl="0" eaLnBrk="0" fontAlgn="base" latinLnBrk="0" hangingPunct="0">
              <a:lnSpc>
                <a:spcPct val="100000"/>
              </a:lnSpc>
              <a:spcBef>
                <a:spcPct val="0"/>
              </a:spcBef>
              <a:spcAft>
                <a:spcPct val="0"/>
              </a:spcAft>
              <a:buClrTx/>
              <a:buSzTx/>
              <a:buFontTx/>
              <a:buNone/>
              <a:tabLst/>
            </a:pPr>
            <a:r>
              <a:rPr lang="en-NZ" sz="1200" dirty="0" smtClean="0"/>
              <a:t>Professional/industrial organisation </a:t>
            </a:r>
            <a:endParaRPr kumimoji="0" lang="en-NZ" sz="1200" b="0" i="0" u="none" strike="noStrike" cap="none" normalizeH="0" baseline="0" dirty="0" smtClean="0">
              <a:ln>
                <a:noFill/>
              </a:ln>
              <a:solidFill>
                <a:schemeClr val="tx1"/>
              </a:solidFill>
              <a:effectLst/>
              <a:latin typeface="Times New Roman" panose="02020603050405020304" pitchFamily="18" charset="0"/>
            </a:endParaRPr>
          </a:p>
        </p:txBody>
      </p:sp>
      <p:sp>
        <p:nvSpPr>
          <p:cNvPr id="12" name="Rectangle 11"/>
          <p:cNvSpPr/>
          <p:nvPr/>
        </p:nvSpPr>
        <p:spPr bwMode="auto">
          <a:xfrm>
            <a:off x="1115616" y="5661248"/>
            <a:ext cx="1224136" cy="36004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NZ" sz="1600" b="0" i="0" u="none" strike="noStrike" cap="none" normalizeH="0" baseline="0" dirty="0" smtClean="0">
                <a:ln>
                  <a:noFill/>
                </a:ln>
                <a:solidFill>
                  <a:schemeClr val="tx1"/>
                </a:solidFill>
                <a:effectLst/>
                <a:latin typeface="+mj-lt"/>
                <a:cs typeface="Segoe UI Semilight" panose="020B0402040204020203" pitchFamily="34" charset="0"/>
              </a:rPr>
              <a:t>DHB</a:t>
            </a:r>
          </a:p>
        </p:txBody>
      </p:sp>
    </p:spTree>
    <p:extLst>
      <p:ext uri="{BB962C8B-B14F-4D97-AF65-F5344CB8AC3E}">
        <p14:creationId xmlns:p14="http://schemas.microsoft.com/office/powerpoint/2010/main" val="72033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The Environment we live and work in…</a:t>
            </a:r>
            <a:endParaRPr lang="en-NZ" sz="2800" dirty="0"/>
          </a:p>
        </p:txBody>
      </p:sp>
      <p:pic>
        <p:nvPicPr>
          <p:cNvPr id="5" name="Content Placeholder 4"/>
          <p:cNvPicPr>
            <a:picLocks noGrp="1" noChangeAspect="1"/>
          </p:cNvPicPr>
          <p:nvPr>
            <p:ph idx="1"/>
          </p:nvPr>
        </p:nvPicPr>
        <p:blipFill>
          <a:blip r:embed="rId3"/>
          <a:stretch>
            <a:fillRect/>
          </a:stretch>
        </p:blipFill>
        <p:spPr>
          <a:xfrm>
            <a:off x="179512" y="4437112"/>
            <a:ext cx="4614747" cy="2241000"/>
          </a:xfrm>
          <a:prstGeom prst="rect">
            <a:avLst/>
          </a:prstGeom>
        </p:spPr>
      </p:pic>
      <p:pic>
        <p:nvPicPr>
          <p:cNvPr id="6" name="Picture 5"/>
          <p:cNvPicPr>
            <a:picLocks noChangeAspect="1"/>
          </p:cNvPicPr>
          <p:nvPr/>
        </p:nvPicPr>
        <p:blipFill>
          <a:blip r:embed="rId4"/>
          <a:stretch>
            <a:fillRect/>
          </a:stretch>
        </p:blipFill>
        <p:spPr>
          <a:xfrm>
            <a:off x="3429193" y="1612502"/>
            <a:ext cx="5046536" cy="2787750"/>
          </a:xfrm>
          <a:prstGeom prst="rect">
            <a:avLst/>
          </a:prstGeom>
        </p:spPr>
      </p:pic>
      <p:pic>
        <p:nvPicPr>
          <p:cNvPr id="8" name="Picture 7"/>
          <p:cNvPicPr>
            <a:picLocks noChangeAspect="1"/>
          </p:cNvPicPr>
          <p:nvPr/>
        </p:nvPicPr>
        <p:blipFill>
          <a:blip r:embed="rId5"/>
          <a:stretch>
            <a:fillRect/>
          </a:stretch>
        </p:blipFill>
        <p:spPr>
          <a:xfrm>
            <a:off x="105037" y="1612502"/>
            <a:ext cx="3355866" cy="2672804"/>
          </a:xfrm>
          <a:prstGeom prst="rect">
            <a:avLst/>
          </a:prstGeom>
        </p:spPr>
      </p:pic>
      <p:pic>
        <p:nvPicPr>
          <p:cNvPr id="12" name="Picture 11"/>
          <p:cNvPicPr>
            <a:picLocks noChangeAspect="1"/>
          </p:cNvPicPr>
          <p:nvPr/>
        </p:nvPicPr>
        <p:blipFill>
          <a:blip r:embed="rId6"/>
          <a:stretch>
            <a:fillRect/>
          </a:stretch>
        </p:blipFill>
        <p:spPr>
          <a:xfrm>
            <a:off x="5076056" y="4077072"/>
            <a:ext cx="2946093" cy="1971468"/>
          </a:xfrm>
          <a:prstGeom prst="rect">
            <a:avLst/>
          </a:prstGeom>
        </p:spPr>
      </p:pic>
    </p:spTree>
    <p:extLst>
      <p:ext uri="{BB962C8B-B14F-4D97-AF65-F5344CB8AC3E}">
        <p14:creationId xmlns:p14="http://schemas.microsoft.com/office/powerpoint/2010/main" val="248344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7544" y="548680"/>
            <a:ext cx="2860603" cy="2234250"/>
          </a:xfrm>
          <a:prstGeom prst="rect">
            <a:avLst/>
          </a:prstGeom>
        </p:spPr>
      </p:pic>
      <p:pic>
        <p:nvPicPr>
          <p:cNvPr id="5" name="Picture 4"/>
          <p:cNvPicPr>
            <a:picLocks noChangeAspect="1"/>
          </p:cNvPicPr>
          <p:nvPr/>
        </p:nvPicPr>
        <p:blipFill>
          <a:blip r:embed="rId4"/>
          <a:stretch>
            <a:fillRect/>
          </a:stretch>
        </p:blipFill>
        <p:spPr>
          <a:xfrm>
            <a:off x="3707904" y="548680"/>
            <a:ext cx="4479813" cy="1917000"/>
          </a:xfrm>
          <a:prstGeom prst="rect">
            <a:avLst/>
          </a:prstGeom>
        </p:spPr>
      </p:pic>
      <p:pic>
        <p:nvPicPr>
          <p:cNvPr id="6" name="Picture 5"/>
          <p:cNvPicPr>
            <a:picLocks noChangeAspect="1"/>
          </p:cNvPicPr>
          <p:nvPr/>
        </p:nvPicPr>
        <p:blipFill>
          <a:blip r:embed="rId5"/>
          <a:stretch>
            <a:fillRect/>
          </a:stretch>
        </p:blipFill>
        <p:spPr>
          <a:xfrm>
            <a:off x="3491880" y="2636912"/>
            <a:ext cx="4104456" cy="3323793"/>
          </a:xfrm>
          <a:prstGeom prst="rect">
            <a:avLst/>
          </a:prstGeom>
        </p:spPr>
      </p:pic>
      <p:sp>
        <p:nvSpPr>
          <p:cNvPr id="2" name="Notched Right Arrow 1"/>
          <p:cNvSpPr/>
          <p:nvPr/>
        </p:nvSpPr>
        <p:spPr bwMode="auto">
          <a:xfrm>
            <a:off x="1979712" y="2996952"/>
            <a:ext cx="1224136" cy="648072"/>
          </a:xfrm>
          <a:prstGeom prst="notch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914323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755" y="1340768"/>
            <a:ext cx="9068245" cy="2592192"/>
          </a:xfrm>
          <a:prstGeom prst="rect">
            <a:avLst/>
          </a:prstGeom>
        </p:spPr>
      </p:pic>
      <p:sp>
        <p:nvSpPr>
          <p:cNvPr id="5" name="Rectangle 4"/>
          <p:cNvSpPr/>
          <p:nvPr/>
        </p:nvSpPr>
        <p:spPr>
          <a:xfrm>
            <a:off x="1547664" y="4509120"/>
            <a:ext cx="6048672" cy="1077218"/>
          </a:xfrm>
          <a:prstGeom prst="rect">
            <a:avLst/>
          </a:prstGeom>
        </p:spPr>
        <p:txBody>
          <a:bodyPr wrap="square">
            <a:spAutoFit/>
          </a:bodyPr>
          <a:lstStyle/>
          <a:p>
            <a:pPr marR="20840" algn="ctr"/>
            <a:r>
              <a:rPr lang="en-NZ" b="1" i="1" dirty="0">
                <a:solidFill>
                  <a:srgbClr val="000000"/>
                </a:solidFill>
                <a:latin typeface="Calibri" panose="020F0502020204030204" pitchFamily="34" charset="0"/>
              </a:rPr>
              <a:t>Three time points of collaboration among cancer clinicians and researchers</a:t>
            </a:r>
            <a:endParaRPr lang="en-NZ" dirty="0">
              <a:solidFill>
                <a:srgbClr val="000000"/>
              </a:solidFill>
              <a:latin typeface="Calibri" panose="020F0502020204030204" pitchFamily="34" charset="0"/>
            </a:endParaRPr>
          </a:p>
          <a:p>
            <a:pPr marR="14540" algn="r"/>
            <a:r>
              <a:rPr lang="en-NZ" sz="1600" dirty="0" smtClean="0">
                <a:solidFill>
                  <a:srgbClr val="000000"/>
                </a:solidFill>
                <a:latin typeface="Calibri" panose="020F0502020204030204" pitchFamily="34" charset="0"/>
              </a:rPr>
              <a:t>Australian Institute of health innovation. Macquarie University. </a:t>
            </a:r>
            <a:endParaRPr lang="en-NZ" dirty="0"/>
          </a:p>
        </p:txBody>
      </p:sp>
      <p:sp>
        <p:nvSpPr>
          <p:cNvPr id="2" name="Title 1"/>
          <p:cNvSpPr>
            <a:spLocks noGrp="1"/>
          </p:cNvSpPr>
          <p:nvPr>
            <p:ph type="title"/>
          </p:nvPr>
        </p:nvSpPr>
        <p:spPr/>
        <p:txBody>
          <a:bodyPr/>
          <a:lstStyle/>
          <a:p>
            <a:r>
              <a:rPr lang="en-NZ" sz="2400" dirty="0" smtClean="0"/>
              <a:t>Complexity Science in Healthcare (Braithwaite et al, 2017)</a:t>
            </a:r>
            <a:endParaRPr lang="en-NZ" sz="2400" dirty="0"/>
          </a:p>
        </p:txBody>
      </p:sp>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1817220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The Squeezed Middle</a:t>
            </a:r>
            <a:br>
              <a:rPr lang="en-NZ" sz="2400" dirty="0" smtClean="0"/>
            </a:br>
            <a:r>
              <a:rPr lang="en-NZ" sz="2000" dirty="0" smtClean="0"/>
              <a:t>supporting managers in healthcare </a:t>
            </a:r>
            <a:br>
              <a:rPr lang="en-NZ" sz="2000" dirty="0" smtClean="0"/>
            </a:br>
            <a:r>
              <a:rPr lang="en-NZ" sz="2000" dirty="0" smtClean="0"/>
              <a:t>(The point of care foundation </a:t>
            </a:r>
            <a:r>
              <a:rPr lang="en-NZ" sz="2000" dirty="0"/>
              <a:t>– </a:t>
            </a:r>
            <a:r>
              <a:rPr lang="en-NZ" sz="2000" dirty="0" smtClean="0"/>
              <a:t>www.pointofcarefoundation.org.uk) </a:t>
            </a:r>
            <a:endParaRPr lang="en-NZ" sz="2000"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NZ" sz="2000" dirty="0" smtClean="0"/>
              <a:t>Improving the way we are cared for – delivers highest quality care</a:t>
            </a:r>
          </a:p>
          <a:p>
            <a:pPr marL="342900" indent="-342900">
              <a:buFont typeface="Arial" panose="020B0604020202020204" pitchFamily="34" charset="0"/>
              <a:buChar char="•"/>
            </a:pPr>
            <a:r>
              <a:rPr lang="en-NZ" sz="2000" dirty="0" smtClean="0"/>
              <a:t>Staff need practical and emotional care</a:t>
            </a:r>
          </a:p>
          <a:p>
            <a:pPr marL="342900" indent="-342900">
              <a:buFont typeface="Arial" panose="020B0604020202020204" pitchFamily="34" charset="0"/>
              <a:buChar char="•"/>
            </a:pPr>
            <a:r>
              <a:rPr lang="en-NZ" sz="2000" dirty="0" smtClean="0"/>
              <a:t>Routes to middle – clinical hierarchy</a:t>
            </a:r>
          </a:p>
          <a:p>
            <a:pPr marL="342900" indent="-342900">
              <a:buFont typeface="Arial" panose="020B0604020202020204" pitchFamily="34" charset="0"/>
              <a:buChar char="•"/>
            </a:pPr>
            <a:r>
              <a:rPr lang="en-NZ" sz="2000" dirty="0" smtClean="0"/>
              <a:t>Leadership of front line staff </a:t>
            </a:r>
          </a:p>
          <a:p>
            <a:pPr marL="342900" indent="-342900">
              <a:buFont typeface="Arial" panose="020B0604020202020204" pitchFamily="34" charset="0"/>
              <a:buChar char="•"/>
            </a:pPr>
            <a:r>
              <a:rPr lang="en-NZ" sz="2000" dirty="0" smtClean="0"/>
              <a:t>Managing day to day operations</a:t>
            </a:r>
          </a:p>
          <a:p>
            <a:pPr marL="342900" indent="-342900">
              <a:buFont typeface="Arial" panose="020B0604020202020204" pitchFamily="34" charset="0"/>
              <a:buChar char="•"/>
            </a:pPr>
            <a:r>
              <a:rPr lang="en-NZ" sz="2000" dirty="0" smtClean="0"/>
              <a:t>Fire fighting – incident management – ill defined problems </a:t>
            </a:r>
          </a:p>
          <a:p>
            <a:pPr marL="342900" indent="-342900">
              <a:buFont typeface="Arial" panose="020B0604020202020204" pitchFamily="34" charset="0"/>
              <a:buChar char="•"/>
            </a:pPr>
            <a:r>
              <a:rPr lang="en-NZ" sz="2000" dirty="0" smtClean="0"/>
              <a:t>System improvements</a:t>
            </a:r>
          </a:p>
          <a:p>
            <a:pPr marL="342900" indent="-342900">
              <a:buFont typeface="Arial" panose="020B0604020202020204" pitchFamily="34" charset="0"/>
              <a:buChar char="•"/>
            </a:pPr>
            <a:r>
              <a:rPr lang="en-NZ" sz="2000" dirty="0" smtClean="0"/>
              <a:t>Championing innovation and facilitating change </a:t>
            </a:r>
          </a:p>
          <a:p>
            <a:pPr marL="342900" indent="-342900">
              <a:buFont typeface="Arial" panose="020B0604020202020204" pitchFamily="34" charset="0"/>
              <a:buChar char="•"/>
            </a:pPr>
            <a:endParaRPr lang="en-NZ" sz="2000" dirty="0"/>
          </a:p>
        </p:txBody>
      </p:sp>
    </p:spTree>
    <p:extLst>
      <p:ext uri="{BB962C8B-B14F-4D97-AF65-F5344CB8AC3E}">
        <p14:creationId xmlns:p14="http://schemas.microsoft.com/office/powerpoint/2010/main" val="3302070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400" dirty="0" smtClean="0"/>
              <a:t>MSC manager referral process</a:t>
            </a:r>
            <a:endParaRPr lang="en-NZ" sz="2400" dirty="0"/>
          </a:p>
        </p:txBody>
      </p:sp>
      <p:sp>
        <p:nvSpPr>
          <p:cNvPr id="3" name="Content Placeholder 2"/>
          <p:cNvSpPr>
            <a:spLocks noGrp="1"/>
          </p:cNvSpPr>
          <p:nvPr>
            <p:ph idx="1"/>
          </p:nvPr>
        </p:nvSpPr>
        <p:spPr/>
        <p:txBody>
          <a:bodyPr/>
          <a:lstStyle/>
          <a:p>
            <a:pPr algn="ctr"/>
            <a:r>
              <a:rPr lang="en-NZ" sz="1800" dirty="0" smtClean="0"/>
              <a:t>Member calls Membership Service Centre (MSC)</a:t>
            </a:r>
          </a:p>
          <a:p>
            <a:pPr algn="ctr"/>
            <a:endParaRPr lang="en-NZ" sz="1800" dirty="0"/>
          </a:p>
          <a:p>
            <a:pPr algn="ctr"/>
            <a:r>
              <a:rPr lang="en-NZ" sz="1800" dirty="0" smtClean="0"/>
              <a:t>Triage call (industrial and professional matters)</a:t>
            </a:r>
          </a:p>
          <a:p>
            <a:pPr algn="ctr"/>
            <a:endParaRPr lang="en-NZ" sz="1800" dirty="0" smtClean="0"/>
          </a:p>
          <a:p>
            <a:pPr algn="ctr"/>
            <a:r>
              <a:rPr lang="en-NZ" sz="1800" dirty="0" smtClean="0"/>
              <a:t>Assign to MNPS/APSM</a:t>
            </a:r>
          </a:p>
          <a:p>
            <a:pPr algn="ctr"/>
            <a:endParaRPr lang="en-NZ" sz="1800" dirty="0"/>
          </a:p>
          <a:p>
            <a:r>
              <a:rPr lang="en-NZ" sz="1800" dirty="0" smtClean="0"/>
              <a:t>Exceptions</a:t>
            </a:r>
          </a:p>
          <a:p>
            <a:pPr marL="285750" indent="-285750">
              <a:buFont typeface="Arial" panose="020B0604020202020204" pitchFamily="34" charset="0"/>
              <a:buChar char="•"/>
            </a:pPr>
            <a:r>
              <a:rPr lang="en-NZ" sz="1800" dirty="0"/>
              <a:t>B</a:t>
            </a:r>
            <a:r>
              <a:rPr lang="en-NZ" sz="1800" dirty="0" smtClean="0"/>
              <a:t>ooking a meeting with organsier</a:t>
            </a:r>
          </a:p>
          <a:p>
            <a:pPr marL="285750" indent="-285750">
              <a:buFont typeface="Arial" panose="020B0604020202020204" pitchFamily="34" charset="0"/>
              <a:buChar char="•"/>
            </a:pPr>
            <a:r>
              <a:rPr lang="en-NZ" sz="1800" dirty="0" smtClean="0"/>
              <a:t>Open issues already with organsier</a:t>
            </a:r>
          </a:p>
          <a:p>
            <a:pPr marL="285750" indent="-285750">
              <a:buFont typeface="Arial" panose="020B0604020202020204" pitchFamily="34" charset="0"/>
              <a:buChar char="•"/>
            </a:pPr>
            <a:r>
              <a:rPr lang="en-NZ" sz="1800" dirty="0" smtClean="0"/>
              <a:t>Usual industrial or professional support not related to management of a staff member</a:t>
            </a:r>
          </a:p>
          <a:p>
            <a:pPr algn="ctr"/>
            <a:endParaRPr lang="en-NZ" sz="1800" dirty="0" smtClean="0"/>
          </a:p>
          <a:p>
            <a:pPr algn="ctr"/>
            <a:endParaRPr lang="en-NZ" sz="2000" dirty="0" smtClean="0"/>
          </a:p>
        </p:txBody>
      </p:sp>
      <p:sp>
        <p:nvSpPr>
          <p:cNvPr id="5" name="Down Arrow 4"/>
          <p:cNvSpPr/>
          <p:nvPr/>
        </p:nvSpPr>
        <p:spPr bwMode="auto">
          <a:xfrm>
            <a:off x="4572000" y="2420888"/>
            <a:ext cx="45719" cy="21602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Times New Roman" panose="02020603050405020304" pitchFamily="18" charset="0"/>
            </a:endParaRPr>
          </a:p>
        </p:txBody>
      </p:sp>
      <p:sp>
        <p:nvSpPr>
          <p:cNvPr id="6" name="Down Arrow 5"/>
          <p:cNvSpPr/>
          <p:nvPr/>
        </p:nvSpPr>
        <p:spPr bwMode="auto">
          <a:xfrm>
            <a:off x="4572000" y="2996952"/>
            <a:ext cx="45719" cy="28803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7829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z="2800" dirty="0" smtClean="0"/>
              <a:t>Members who hold </a:t>
            </a:r>
            <a:r>
              <a:rPr lang="en-NZ" sz="2800" dirty="0"/>
              <a:t>m</a:t>
            </a:r>
            <a:r>
              <a:rPr lang="en-NZ" sz="2800" dirty="0" smtClean="0"/>
              <a:t>anagerial roles</a:t>
            </a:r>
            <a:br>
              <a:rPr lang="en-NZ" sz="2800" dirty="0" smtClean="0"/>
            </a:br>
            <a:r>
              <a:rPr lang="en-NZ" sz="2000" dirty="0" smtClean="0"/>
              <a:t>MSC pathway</a:t>
            </a:r>
            <a:endParaRPr lang="en-NZ" sz="2800" dirty="0"/>
          </a:p>
        </p:txBody>
      </p:sp>
      <p:sp>
        <p:nvSpPr>
          <p:cNvPr id="7" name="Content Placeholder 6"/>
          <p:cNvSpPr>
            <a:spLocks noGrp="1"/>
          </p:cNvSpPr>
          <p:nvPr>
            <p:ph idx="1"/>
          </p:nvPr>
        </p:nvSpPr>
        <p:spPr/>
        <p:txBody>
          <a:bodyPr/>
          <a:lstStyle/>
          <a:p>
            <a:r>
              <a:rPr lang="en-NZ" sz="2000" dirty="0" smtClean="0"/>
              <a:t>When managers call for support…</a:t>
            </a:r>
          </a:p>
          <a:p>
            <a:pPr marL="342900" indent="-342900">
              <a:buFont typeface="Arial" panose="020B0604020202020204" pitchFamily="34" charset="0"/>
              <a:buChar char="•"/>
            </a:pPr>
            <a:r>
              <a:rPr lang="en-NZ" sz="2000" dirty="0" smtClean="0"/>
              <a:t>“when a situation arises where the member manager requires management support when dealing with a member staff member during a performance or conduct issue that may present a conflict of interest for NZNO industrial staff. Normally the member manager is declined NZNO support and advised to seek employer support. This is not always avalaible hence the need for support from NZNO.”</a:t>
            </a:r>
            <a:endParaRPr lang="en-NZ"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3037"/>
            <a:ext cx="3700835" cy="2014963"/>
          </a:xfrm>
          <a:prstGeom prst="rect">
            <a:avLst/>
          </a:prstGeom>
        </p:spPr>
      </p:pic>
    </p:spTree>
    <p:extLst>
      <p:ext uri="{BB962C8B-B14F-4D97-AF65-F5344CB8AC3E}">
        <p14:creationId xmlns:p14="http://schemas.microsoft.com/office/powerpoint/2010/main" val="1943343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smtClean="0"/>
              <a:t>Looking back over the year…</a:t>
            </a:r>
            <a:endParaRPr lang="en-NZ" sz="3200" dirty="0"/>
          </a:p>
        </p:txBody>
      </p:sp>
      <p:sp>
        <p:nvSpPr>
          <p:cNvPr id="4" name="Content Placeholder 3"/>
          <p:cNvSpPr>
            <a:spLocks noGrp="1"/>
          </p:cNvSpPr>
          <p:nvPr>
            <p:ph sz="half" idx="1"/>
          </p:nvPr>
        </p:nvSpPr>
        <p:spPr/>
        <p:txBody>
          <a:bodyPr/>
          <a:lstStyle/>
          <a:p>
            <a:r>
              <a:rPr lang="en-NZ" sz="2000" dirty="0" smtClean="0"/>
              <a:t>Reasons for calls:</a:t>
            </a:r>
          </a:p>
          <a:p>
            <a:pPr marL="342900" indent="-342900">
              <a:buFont typeface="Arial" panose="020B0604020202020204" pitchFamily="34" charset="0"/>
              <a:buChar char="•"/>
            </a:pPr>
            <a:r>
              <a:rPr lang="en-NZ" sz="2000" dirty="0" smtClean="0"/>
              <a:t>Staff performance issues</a:t>
            </a:r>
          </a:p>
          <a:p>
            <a:pPr marL="342900" indent="-342900">
              <a:buFont typeface="Arial" panose="020B0604020202020204" pitchFamily="34" charset="0"/>
              <a:buChar char="•"/>
            </a:pPr>
            <a:r>
              <a:rPr lang="en-NZ" sz="2000" dirty="0" smtClean="0"/>
              <a:t>Complaints</a:t>
            </a:r>
          </a:p>
          <a:p>
            <a:pPr marL="342900" indent="-342900">
              <a:buFont typeface="Arial" panose="020B0604020202020204" pitchFamily="34" charset="0"/>
              <a:buChar char="•"/>
            </a:pPr>
            <a:r>
              <a:rPr lang="en-NZ" sz="2000" dirty="0" smtClean="0"/>
              <a:t>Bullying behaviours</a:t>
            </a:r>
          </a:p>
          <a:p>
            <a:pPr marL="342900" indent="-342900">
              <a:buFont typeface="Arial" panose="020B0604020202020204" pitchFamily="34" charset="0"/>
              <a:buChar char="•"/>
            </a:pPr>
            <a:r>
              <a:rPr lang="en-NZ" sz="2000" dirty="0" smtClean="0"/>
              <a:t>Issues with their manager </a:t>
            </a:r>
          </a:p>
          <a:p>
            <a:pPr marL="342900" indent="-342900">
              <a:buFont typeface="Arial" panose="020B0604020202020204" pitchFamily="34" charset="0"/>
              <a:buChar char="•"/>
            </a:pPr>
            <a:r>
              <a:rPr lang="en-NZ" sz="2000" dirty="0" smtClean="0"/>
              <a:t>Expectations from managers/HR</a:t>
            </a:r>
          </a:p>
          <a:p>
            <a:pPr marL="342900" indent="-342900">
              <a:buFont typeface="Arial" panose="020B0604020202020204" pitchFamily="34" charset="0"/>
              <a:buChar char="•"/>
            </a:pPr>
            <a:r>
              <a:rPr lang="en-NZ" sz="2000" dirty="0" smtClean="0"/>
              <a:t>Managing team </a:t>
            </a:r>
          </a:p>
          <a:p>
            <a:pPr marL="342900" indent="-342900">
              <a:buFont typeface="Arial" panose="020B0604020202020204" pitchFamily="34" charset="0"/>
              <a:buChar char="•"/>
            </a:pPr>
            <a:endParaRPr lang="en-NZ" sz="2000" dirty="0" smtClean="0"/>
          </a:p>
          <a:p>
            <a:pPr marL="342900" indent="-342900">
              <a:buFont typeface="Arial" panose="020B0604020202020204" pitchFamily="34" charset="0"/>
              <a:buChar char="•"/>
            </a:pPr>
            <a:endParaRPr lang="en-NZ" sz="2000" dirty="0"/>
          </a:p>
        </p:txBody>
      </p:sp>
      <p:sp>
        <p:nvSpPr>
          <p:cNvPr id="5" name="Content Placeholder 4"/>
          <p:cNvSpPr>
            <a:spLocks noGrp="1"/>
          </p:cNvSpPr>
          <p:nvPr>
            <p:ph sz="half" idx="2"/>
          </p:nvPr>
        </p:nvSpPr>
        <p:spPr/>
        <p:txBody>
          <a:bodyPr/>
          <a:lstStyle/>
          <a:p>
            <a:r>
              <a:rPr lang="en-NZ" sz="2000" dirty="0" smtClean="0"/>
              <a:t>Some stats:</a:t>
            </a:r>
          </a:p>
          <a:p>
            <a:r>
              <a:rPr lang="en-NZ" sz="2000" dirty="0" smtClean="0"/>
              <a:t>Jan – Oct 2017 – 20 calls</a:t>
            </a:r>
          </a:p>
          <a:p>
            <a:r>
              <a:rPr lang="en-NZ" sz="2000" dirty="0" smtClean="0"/>
              <a:t> (plus follow up)</a:t>
            </a:r>
          </a:p>
          <a:p>
            <a:r>
              <a:rPr lang="en-NZ" sz="2000" dirty="0" smtClean="0"/>
              <a:t>Across sector</a:t>
            </a:r>
            <a:endParaRPr lang="en-NZ"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52231"/>
            <a:ext cx="2708654" cy="1805769"/>
          </a:xfrm>
          <a:prstGeom prst="rect">
            <a:avLst/>
          </a:prstGeom>
        </p:spPr>
      </p:pic>
    </p:spTree>
    <p:extLst>
      <p:ext uri="{BB962C8B-B14F-4D97-AF65-F5344CB8AC3E}">
        <p14:creationId xmlns:p14="http://schemas.microsoft.com/office/powerpoint/2010/main" val="166335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08 AGM_presentation.potx" id="{E8C54470-C64F-4BB3-8C79-F82DED34B88C}" vid="{E8575985-3872-40B1-8877-64E95E7A27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8 AGM_presentation.potx" id="{E8C54470-C64F-4BB3-8C79-F82DED34B88C}" vid="{8701E437-9D8F-44B3-A70C-4862F73826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EF4481EFFC74084A46603B52C65E5" ma:contentTypeVersion="0" ma:contentTypeDescription="Create a new document." ma:contentTypeScope="" ma:versionID="2f81545767bcfb955f765c1be54be71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6ADF6A-78FB-47DC-B809-C65F4F668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796F640-EF76-4481-B6BA-9825C5657F58}">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897E9B-930E-447D-ADBD-98B2F44284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2017-08 AGM_presentation</Template>
  <TotalTime>1506</TotalTime>
  <Words>3767</Words>
  <Application>Microsoft Office PowerPoint</Application>
  <PresentationFormat>On-screen Show (4:3)</PresentationFormat>
  <Paragraphs>221</Paragraphs>
  <Slides>19</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MS PGothic</vt:lpstr>
      <vt:lpstr>Arial</vt:lpstr>
      <vt:lpstr>Calibri</vt:lpstr>
      <vt:lpstr>Calibri Light</vt:lpstr>
      <vt:lpstr>Segoe UI Semilight</vt:lpstr>
      <vt:lpstr>Times New Roman</vt:lpstr>
      <vt:lpstr>Blank Presentation.pot</vt:lpstr>
      <vt:lpstr>Custom Design</vt:lpstr>
      <vt:lpstr>  “I can’t, I’m not xxxx enough…but with support”  Breaking through the barriers   Nurse Managers Conference 2017</vt:lpstr>
      <vt:lpstr>My Path…</vt:lpstr>
      <vt:lpstr>The Environment we live and work in…</vt:lpstr>
      <vt:lpstr>PowerPoint Presentation</vt:lpstr>
      <vt:lpstr>Complexity Science in Healthcare (Braithwaite et al, 2017)</vt:lpstr>
      <vt:lpstr>The Squeezed Middle supporting managers in healthcare  (The point of care foundation – www.pointofcarefoundation.org.uk) </vt:lpstr>
      <vt:lpstr>MSC manager referral process</vt:lpstr>
      <vt:lpstr>Members who hold managerial roles MSC pathway</vt:lpstr>
      <vt:lpstr>Looking back over the year…</vt:lpstr>
      <vt:lpstr>   MNPS and APSM response</vt:lpstr>
      <vt:lpstr>What do middle managers need?</vt:lpstr>
      <vt:lpstr>Being in control… “organisations are very messy – an uncontrolled combination of relationships” </vt:lpstr>
      <vt:lpstr>Recommendations </vt:lpstr>
      <vt:lpstr>A few words on Leadership….. (Diana Jones – Leadership Material – 2017)</vt:lpstr>
      <vt:lpstr>PowerPoint Presentation</vt:lpstr>
      <vt:lpstr>NZNO Strategy for Nursing </vt:lpstr>
      <vt:lpstr>PowerPoint Presentation</vt:lpstr>
      <vt:lpstr>PowerPoint Presentation</vt:lpstr>
      <vt:lpstr>PowerPoint Presentation</vt:lpstr>
    </vt:vector>
  </TitlesOfParts>
  <Company>NZ Nurses Organisation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Visibility of Nursing Project  Nurses: making the difference in healthcare  Jane MacGeorge: Manager, Nursing and Professional Services (Project Sponsor) Eldred Gilbert: Project Leader</dc:title>
  <dc:creator>Jane MacGeorge</dc:creator>
  <cp:lastModifiedBy>Diana Geerling</cp:lastModifiedBy>
  <cp:revision>97</cp:revision>
  <cp:lastPrinted>2017-10-16T22:12:11Z</cp:lastPrinted>
  <dcterms:created xsi:type="dcterms:W3CDTF">2017-08-14T01:09:15Z</dcterms:created>
  <dcterms:modified xsi:type="dcterms:W3CDTF">2017-11-26T18:23:45Z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0x0101004C2EF4481EFFC74084A46603B52C65E5</vt:lpwstr>
  </property>
  <property fmtid="{D5CDD505-2E9C-101B-9397-08002B2CF9AE}" pid="3" name="Doc Type">
    <vt:lpwstr>Powerpoint</vt:lpwstr>
  </property>
  <property fmtid="{D5CDD505-2E9C-101B-9397-08002B2CF9AE}" pid="4" name="Approval">
    <vt:lpwstr>Submitted</vt:lpwstr>
  </property>
</Properties>
</file>