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69" r:id="rId6"/>
    <p:sldId id="270" r:id="rId7"/>
    <p:sldId id="260" r:id="rId8"/>
    <p:sldId id="259" r:id="rId9"/>
    <p:sldId id="271" r:id="rId10"/>
    <p:sldId id="274" r:id="rId11"/>
    <p:sldId id="272" r:id="rId12"/>
    <p:sldId id="268" r:id="rId13"/>
    <p:sldId id="275" r:id="rId14"/>
    <p:sldId id="273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0E3F-2086-4969-B059-4F75267A17DC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4462-CC02-4B61-A671-41B1A6E6627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55244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 graphs of the survival rates of deceased and living donors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24462-CC02-4B61-A671-41B1A6E66274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676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C53D0D-F87E-41AD-AC57-C2F902AC9D50}" type="datetimeFigureOut">
              <a:rPr lang="en-NZ" smtClean="0"/>
              <a:pPr/>
              <a:t>24/02/2016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8562E1-2AB9-49A2-B88C-CF2FD04A9B6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dneys.co.nz/.../file/kidney_health_nz_manifesto_july_201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Donor Liaison Coordinator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Stephens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4686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Deceased</a:t>
            </a:r>
          </a:p>
          <a:p>
            <a:r>
              <a:rPr lang="en-US" dirty="0" smtClean="0"/>
              <a:t>Living</a:t>
            </a:r>
          </a:p>
          <a:p>
            <a:r>
              <a:rPr lang="en-US" dirty="0" smtClean="0"/>
              <a:t>ABO incompatible</a:t>
            </a:r>
          </a:p>
          <a:p>
            <a:r>
              <a:rPr lang="en-US" dirty="0" smtClean="0"/>
              <a:t>Kidney Exchange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 Options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76955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person who has died in ICU</a:t>
            </a:r>
          </a:p>
          <a:p>
            <a:r>
              <a:rPr lang="en-US" dirty="0" smtClean="0"/>
              <a:t>Donor blood cross-matched with 15 highest ranking blood group matches on national list</a:t>
            </a:r>
          </a:p>
          <a:p>
            <a:r>
              <a:rPr lang="en-US" dirty="0" smtClean="0"/>
              <a:t>Best match is ranked first then points system according to length of wait and time on dialysis</a:t>
            </a:r>
          </a:p>
          <a:p>
            <a:r>
              <a:rPr lang="en-US" dirty="0" smtClean="0"/>
              <a:t>Ideally transplanted &lt;24 hours after retrieval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Deceased Donors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427278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248472"/>
          </a:xfrm>
        </p:spPr>
        <p:txBody>
          <a:bodyPr/>
          <a:lstStyle/>
          <a:p>
            <a:r>
              <a:rPr lang="en-US" dirty="0" smtClean="0"/>
              <a:t>Suitable donors :</a:t>
            </a:r>
          </a:p>
          <a:p>
            <a:pPr lvl="1"/>
            <a:r>
              <a:rPr lang="en-US" dirty="0" smtClean="0"/>
              <a:t>People over 18 years</a:t>
            </a:r>
          </a:p>
          <a:p>
            <a:pPr lvl="1"/>
            <a:r>
              <a:rPr lang="en-US" dirty="0" smtClean="0"/>
              <a:t>In good health with 2 healthy kidneys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suitable :</a:t>
            </a:r>
          </a:p>
          <a:p>
            <a:pPr lvl="1"/>
            <a:r>
              <a:rPr lang="en-US" dirty="0" smtClean="0"/>
              <a:t>Diabetes, cancer, hypertension, very overweight (BMI &gt;35), serious mental health conditions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Very rigorous testing of donor to ensure safety and </a:t>
            </a:r>
            <a:r>
              <a:rPr lang="en-US" dirty="0" err="1" smtClean="0"/>
              <a:t>minimise</a:t>
            </a:r>
            <a:r>
              <a:rPr lang="en-US" dirty="0" smtClean="0"/>
              <a:t> potential long-term issues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Kidney Donation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1891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 incompatible transplants</a:t>
            </a:r>
          </a:p>
          <a:p>
            <a:pPr lvl="1"/>
            <a:r>
              <a:rPr lang="en-US" dirty="0" smtClean="0"/>
              <a:t>Take place at Auckland or Christchurch</a:t>
            </a:r>
          </a:p>
          <a:p>
            <a:pPr lvl="1"/>
            <a:r>
              <a:rPr lang="en-US" dirty="0" smtClean="0"/>
              <a:t>Recipient has plasma-</a:t>
            </a:r>
            <a:r>
              <a:rPr lang="en-US" dirty="0" err="1" smtClean="0"/>
              <a:t>pharesis</a:t>
            </a:r>
            <a:r>
              <a:rPr lang="en-US" dirty="0" smtClean="0"/>
              <a:t> prior and stronger immune-suppression</a:t>
            </a:r>
          </a:p>
          <a:p>
            <a:pPr marL="627063" lvl="2" indent="0">
              <a:buNone/>
            </a:pPr>
            <a:endParaRPr lang="en-US" dirty="0" smtClean="0"/>
          </a:p>
          <a:p>
            <a:r>
              <a:rPr lang="en-US" dirty="0" smtClean="0"/>
              <a:t>Kidney Exchange</a:t>
            </a:r>
          </a:p>
          <a:p>
            <a:pPr lvl="1"/>
            <a:r>
              <a:rPr lang="en-US" dirty="0" smtClean="0"/>
              <a:t>Increases pool of kidneys to increase chances of transplant</a:t>
            </a:r>
          </a:p>
          <a:p>
            <a:pPr lvl="1"/>
            <a:r>
              <a:rPr lang="en-US" dirty="0" smtClean="0"/>
              <a:t>Will be combined with Australia in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57180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90-95% of transplants working after 1 year</a:t>
            </a:r>
          </a:p>
          <a:p>
            <a:r>
              <a:rPr lang="en-US" dirty="0" smtClean="0"/>
              <a:t>80-85% of transplants working after 5 years</a:t>
            </a:r>
          </a:p>
          <a:p>
            <a:endParaRPr lang="en-US" dirty="0"/>
          </a:p>
          <a:p>
            <a:r>
              <a:rPr lang="en-US" dirty="0" smtClean="0"/>
              <a:t>Average lifespan is 10 years</a:t>
            </a:r>
          </a:p>
          <a:p>
            <a:r>
              <a:rPr lang="en-US" dirty="0" smtClean="0"/>
              <a:t>Many still working after 20 years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 Kidney Survival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81355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policy to increase number of transplants to 160/</a:t>
            </a:r>
            <a:r>
              <a:rPr lang="en-US" dirty="0" err="1" smtClean="0"/>
              <a:t>yr</a:t>
            </a:r>
            <a:r>
              <a:rPr lang="en-US" dirty="0" smtClean="0"/>
              <a:t> by 2018/19</a:t>
            </a:r>
          </a:p>
          <a:p>
            <a:r>
              <a:rPr lang="en-US" dirty="0" smtClean="0"/>
              <a:t>Benefits to patients</a:t>
            </a:r>
          </a:p>
          <a:p>
            <a:r>
              <a:rPr lang="en-US" dirty="0" smtClean="0"/>
              <a:t>Benefits to hospitals</a:t>
            </a:r>
          </a:p>
          <a:p>
            <a:r>
              <a:rPr lang="en-US" dirty="0" smtClean="0"/>
              <a:t>Benefits to country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Liaison Coordinator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8869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</a:t>
            </a:r>
          </a:p>
          <a:p>
            <a:r>
              <a:rPr lang="en-US" dirty="0" smtClean="0"/>
              <a:t>Speaking to patients, families, friends</a:t>
            </a:r>
          </a:p>
          <a:p>
            <a:r>
              <a:rPr lang="en-US" dirty="0" smtClean="0"/>
              <a:t>Speaking to community groups to get message to people</a:t>
            </a:r>
          </a:p>
          <a:p>
            <a:endParaRPr lang="en-US" dirty="0"/>
          </a:p>
          <a:p>
            <a:r>
              <a:rPr lang="en-US" dirty="0" smtClean="0"/>
              <a:t>Nursing donor clinics (pre-assessing, arranging tests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289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4156 patients receiving RRT (936pmp)</a:t>
            </a:r>
          </a:p>
          <a:p>
            <a:r>
              <a:rPr lang="en-US" dirty="0" smtClean="0"/>
              <a:t>0.09% of population</a:t>
            </a:r>
          </a:p>
          <a:p>
            <a:endParaRPr lang="en-US" dirty="0"/>
          </a:p>
          <a:p>
            <a:r>
              <a:rPr lang="en-US" dirty="0" smtClean="0"/>
              <a:t>546 new patients added</a:t>
            </a:r>
          </a:p>
          <a:p>
            <a:endParaRPr lang="en-US" dirty="0"/>
          </a:p>
          <a:p>
            <a:r>
              <a:rPr lang="en-US" dirty="0" smtClean="0"/>
              <a:t>Dialysis dependent 2584</a:t>
            </a:r>
          </a:p>
          <a:p>
            <a:r>
              <a:rPr lang="en-US" dirty="0" smtClean="0"/>
              <a:t>Functioning transplants 1572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Source : ANZDATA 2014 Report</a:t>
            </a:r>
            <a:endParaRPr lang="en-NZ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Zealand 2013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9631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/>
          <a:lstStyle/>
          <a:p>
            <a:r>
              <a:rPr lang="en-US" dirty="0"/>
              <a:t>232 dialysis patients</a:t>
            </a:r>
          </a:p>
          <a:p>
            <a:r>
              <a:rPr lang="en-US" dirty="0"/>
              <a:t>59 patients on transplant waiting list</a:t>
            </a:r>
          </a:p>
          <a:p>
            <a:endParaRPr lang="en-US" dirty="0"/>
          </a:p>
          <a:p>
            <a:pPr marL="2514600" lvl="8" indent="0">
              <a:buNone/>
            </a:pPr>
            <a:endParaRPr lang="en-US" sz="2400" dirty="0" smtClean="0"/>
          </a:p>
          <a:p>
            <a:pPr lvl="8"/>
            <a:endParaRPr lang="en-US" dirty="0"/>
          </a:p>
          <a:p>
            <a:pPr marL="2514600" lvl="8" indent="0">
              <a:buNone/>
            </a:pPr>
            <a:endParaRPr lang="en-US" dirty="0"/>
          </a:p>
          <a:p>
            <a:pPr lvl="8"/>
            <a:endParaRPr lang="en-US" dirty="0" smtClean="0"/>
          </a:p>
          <a:p>
            <a:pPr lvl="8"/>
            <a:endParaRPr lang="en-US" dirty="0"/>
          </a:p>
          <a:p>
            <a:pPr lvl="8"/>
            <a:endParaRPr lang="en-US" dirty="0" smtClean="0"/>
          </a:p>
          <a:p>
            <a:pPr lvl="3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Wellington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5152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0.09% of the population costs 1-2% of the healthcare budget </a:t>
            </a:r>
            <a:r>
              <a:rPr lang="en-US" sz="1400" dirty="0" smtClean="0"/>
              <a:t>(</a:t>
            </a:r>
            <a:r>
              <a:rPr lang="en-NZ" sz="1400" i="1" dirty="0">
                <a:hlinkClick r:id="rId2"/>
              </a:rPr>
              <a:t>www.kidneys.co.</a:t>
            </a:r>
            <a:r>
              <a:rPr lang="en-NZ" sz="1400" b="1" i="1" dirty="0">
                <a:hlinkClick r:id="rId2"/>
              </a:rPr>
              <a:t>nz</a:t>
            </a:r>
            <a:r>
              <a:rPr lang="en-NZ" sz="1400" i="1" dirty="0">
                <a:hlinkClick r:id="rId2"/>
              </a:rPr>
              <a:t>/.../</a:t>
            </a:r>
            <a:r>
              <a:rPr lang="en-NZ" sz="1400" i="1" dirty="0" smtClean="0">
                <a:hlinkClick r:id="rId2"/>
              </a:rPr>
              <a:t>file/kidney_health_</a:t>
            </a:r>
            <a:r>
              <a:rPr lang="en-NZ" sz="1400" b="1" i="1" dirty="0" smtClean="0">
                <a:hlinkClick r:id="rId2"/>
              </a:rPr>
              <a:t>nz</a:t>
            </a:r>
            <a:r>
              <a:rPr lang="en-NZ" sz="1400" i="1" dirty="0" smtClean="0">
                <a:hlinkClick r:id="rId2"/>
              </a:rPr>
              <a:t>_manifesto_july_2014.pdf</a:t>
            </a:r>
            <a:r>
              <a:rPr lang="en-NZ" sz="1400" i="1" dirty="0" smtClean="0"/>
              <a:t>)</a:t>
            </a:r>
          </a:p>
          <a:p>
            <a:endParaRPr lang="en-US" sz="1400" i="1" dirty="0"/>
          </a:p>
          <a:p>
            <a:r>
              <a:rPr lang="en-US" dirty="0" smtClean="0"/>
              <a:t>Huge impact on the patient and their family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NZ" dirty="0" smtClean="0"/>
              <a:t>On </a:t>
            </a:r>
            <a:r>
              <a:rPr lang="en-NZ" dirty="0"/>
              <a:t>average, only one in three people are alive five years after starting </a:t>
            </a:r>
            <a:r>
              <a:rPr lang="en-NZ" dirty="0" smtClean="0"/>
              <a:t>dialysis</a:t>
            </a:r>
            <a:r>
              <a:rPr lang="en-NZ" dirty="0"/>
              <a:t> </a:t>
            </a:r>
            <a:endParaRPr lang="en-NZ" dirty="0" smtClean="0"/>
          </a:p>
          <a:p>
            <a:pPr lvl="0"/>
            <a:r>
              <a:rPr lang="en-NZ" sz="1300" dirty="0" smtClean="0"/>
              <a:t>(Ministry </a:t>
            </a:r>
            <a:r>
              <a:rPr lang="en-NZ" sz="1300" dirty="0"/>
              <a:t>of Health and Kidney Health</a:t>
            </a:r>
            <a:br>
              <a:rPr lang="en-NZ" sz="1300" dirty="0"/>
            </a:br>
            <a:r>
              <a:rPr lang="en-NZ" sz="1300" dirty="0"/>
              <a:t>New Zealand. 2013. </a:t>
            </a:r>
            <a:r>
              <a:rPr lang="en-NZ" sz="1300" i="1" dirty="0"/>
              <a:t>Living with Kidney Disease:</a:t>
            </a:r>
            <a:br>
              <a:rPr lang="en-NZ" sz="1300" i="1" dirty="0"/>
            </a:br>
            <a:r>
              <a:rPr lang="en-NZ" sz="1300" i="1" dirty="0"/>
              <a:t>A comprehensive guide for coping with</a:t>
            </a:r>
            <a:br>
              <a:rPr lang="en-NZ" sz="1300" i="1" dirty="0"/>
            </a:br>
            <a:r>
              <a:rPr lang="en-NZ" sz="1300" i="1" dirty="0"/>
              <a:t>chronic kidney disease</a:t>
            </a:r>
            <a:r>
              <a:rPr lang="en-NZ" sz="1300" dirty="0"/>
              <a:t>. Second edition.</a:t>
            </a:r>
            <a:br>
              <a:rPr lang="en-NZ" sz="1300" dirty="0"/>
            </a:br>
            <a:r>
              <a:rPr lang="en-NZ" sz="1300" dirty="0"/>
              <a:t>Wellington: Ministry of </a:t>
            </a:r>
            <a:r>
              <a:rPr lang="en-NZ" sz="1300" dirty="0" smtClean="0"/>
              <a:t>Health)</a:t>
            </a:r>
            <a:endParaRPr lang="en-NZ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7951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Haemodialysis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3 sessions per week of 4-5 hours</a:t>
            </a:r>
            <a:endParaRPr lang="en-N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4248471" cy="30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333375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44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074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Peritoneal Dialysis</a:t>
            </a:r>
            <a:br>
              <a:rPr lang="en-US" dirty="0" smtClean="0"/>
            </a:b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22479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0768"/>
            <a:ext cx="3358209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39022"/>
            <a:ext cx="2952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7418" y="1816226"/>
            <a:ext cx="309634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3-4 exchanges per day 30-40 minutes each or</a:t>
            </a:r>
          </a:p>
          <a:p>
            <a:r>
              <a:rPr lang="en-US" dirty="0" smtClean="0"/>
              <a:t>8-9 hours every night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6430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Costs</a:t>
            </a:r>
            <a:endParaRPr lang="en-NZ" dirty="0"/>
          </a:p>
        </p:txBody>
      </p:sp>
      <p:pic>
        <p:nvPicPr>
          <p:cNvPr id="2050" name="Picture 2" descr="H:\Relative 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626469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5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Transplants in NZ</a:t>
            </a:r>
            <a:endParaRPr lang="en-N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20950" y="1252577"/>
            <a:ext cx="15709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5B4F3E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38610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Organ Donation New Zealand 2015</a:t>
            </a:r>
            <a:endParaRPr lang="en-NZ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3177296"/>
              </p:ext>
            </p:extLst>
          </p:nvPr>
        </p:nvGraphicFramePr>
        <p:xfrm>
          <a:off x="1043608" y="2360573"/>
          <a:ext cx="6472857" cy="1346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450"/>
                <a:gridCol w="609600"/>
                <a:gridCol w="982439"/>
                <a:gridCol w="648072"/>
                <a:gridCol w="864096"/>
                <a:gridCol w="936104"/>
                <a:gridCol w="864096"/>
              </a:tblGrid>
              <a:tr h="228029">
                <a:tc>
                  <a:txBody>
                    <a:bodyPr/>
                    <a:lstStyle/>
                    <a:p>
                      <a:pPr algn="l" fontAlgn="b"/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2010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2011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>
                          <a:effectLst/>
                        </a:rPr>
                        <a:t>2012</a:t>
                      </a:r>
                      <a:endParaRPr lang="en-N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2013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>
                          <a:effectLst/>
                        </a:rPr>
                        <a:t>2014</a:t>
                      </a:r>
                      <a:endParaRPr lang="en-N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2015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029">
                <a:tc>
                  <a:txBody>
                    <a:bodyPr/>
                    <a:lstStyle/>
                    <a:p>
                      <a:pPr algn="l" fontAlgn="b"/>
                      <a:r>
                        <a:rPr lang="en-NZ" sz="1600" u="none" strike="noStrike" dirty="0">
                          <a:effectLst/>
                        </a:rPr>
                        <a:t>Deceased Donors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50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61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54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55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67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 smtClean="0">
                          <a:effectLst/>
                        </a:rPr>
                        <a:t>73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40087">
                <a:tc>
                  <a:txBody>
                    <a:bodyPr/>
                    <a:lstStyle/>
                    <a:p>
                      <a:pPr algn="l" fontAlgn="b"/>
                      <a:r>
                        <a:rPr lang="en-NZ" sz="1600" u="none" strike="noStrike">
                          <a:effectLst/>
                        </a:rPr>
                        <a:t>Live Donors</a:t>
                      </a:r>
                      <a:endParaRPr lang="en-N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60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57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54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58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72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600" u="none" strike="noStrike" dirty="0">
                          <a:effectLst/>
                        </a:rPr>
                        <a:t>74</a:t>
                      </a:r>
                      <a:endParaRPr lang="en-N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42184" y="46695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Wellington</a:t>
            </a:r>
          </a:p>
          <a:p>
            <a:pPr algn="ctr"/>
            <a:r>
              <a:rPr lang="en-US" dirty="0" smtClean="0"/>
              <a:t>2014 </a:t>
            </a:r>
            <a:r>
              <a:rPr lang="en-US" dirty="0"/>
              <a:t>: 32 transplants</a:t>
            </a:r>
          </a:p>
          <a:p>
            <a:pPr algn="ctr"/>
            <a:r>
              <a:rPr lang="en-US" dirty="0"/>
              <a:t>2015 : 30 transplants</a:t>
            </a:r>
          </a:p>
          <a:p>
            <a:pPr algn="ctr"/>
            <a:r>
              <a:rPr lang="en-US" dirty="0"/>
              <a:t>2016 : </a:t>
            </a:r>
            <a:r>
              <a:rPr lang="en-US" dirty="0" smtClean="0"/>
              <a:t>6 so </a:t>
            </a:r>
            <a:r>
              <a:rPr lang="en-US" dirty="0"/>
              <a:t>far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472514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About 640 people on kidney transplant waiting list in NZ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41186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Contra-indications : malignancy, chronic infection, other major organ disease</a:t>
            </a:r>
          </a:p>
          <a:p>
            <a:r>
              <a:rPr lang="en-US" dirty="0" smtClean="0"/>
              <a:t>BMI up to 40 depending on body shape (ideally &lt;35)</a:t>
            </a:r>
          </a:p>
          <a:p>
            <a:r>
              <a:rPr lang="en-US" dirty="0" smtClean="0"/>
              <a:t>40% ejection fraction</a:t>
            </a:r>
          </a:p>
          <a:p>
            <a:r>
              <a:rPr lang="en-US" dirty="0" smtClean="0"/>
              <a:t>Malignancy clear for 2-5 years depending on cancer</a:t>
            </a:r>
          </a:p>
          <a:p>
            <a:r>
              <a:rPr lang="en-US" dirty="0" err="1" smtClean="0"/>
              <a:t>Hep</a:t>
            </a:r>
            <a:r>
              <a:rPr lang="en-US" dirty="0" smtClean="0"/>
              <a:t> B and C : possible but other treatments needed</a:t>
            </a:r>
          </a:p>
          <a:p>
            <a:r>
              <a:rPr lang="en-US" dirty="0" smtClean="0"/>
              <a:t>Standard criteria in Australia and New Zealand</a:t>
            </a:r>
          </a:p>
          <a:p>
            <a:r>
              <a:rPr lang="en-US" dirty="0" smtClean="0"/>
              <a:t>Patients should have 80% chance of living at least 5 years after transplant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Suitable Recipients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110693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335</TotalTime>
  <Words>467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Donor Liaison Coordinator</vt:lpstr>
      <vt:lpstr>New Zealand 2013</vt:lpstr>
      <vt:lpstr>Wellington</vt:lpstr>
      <vt:lpstr>Slide 4</vt:lpstr>
      <vt:lpstr>Haemodialysis  3 sessions per week of 4-5 hours</vt:lpstr>
      <vt:lpstr> Peritoneal Dialysis </vt:lpstr>
      <vt:lpstr>Relative Costs</vt:lpstr>
      <vt:lpstr>Transplants in NZ</vt:lpstr>
      <vt:lpstr>Suitable Recipients</vt:lpstr>
      <vt:lpstr>Transplant Options</vt:lpstr>
      <vt:lpstr>Deceased Donors</vt:lpstr>
      <vt:lpstr>Live Kidney Donation</vt:lpstr>
      <vt:lpstr>Slide 13</vt:lpstr>
      <vt:lpstr>Transplant Kidney Survival</vt:lpstr>
      <vt:lpstr>Donor Liaison Coordinator</vt:lpstr>
      <vt:lpstr>My Role</vt:lpstr>
    </vt:vector>
  </TitlesOfParts>
  <Company>Capital &amp; Coast District Health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 Liaison Coordinator</dc:title>
  <dc:creator>Tony Stephens</dc:creator>
  <cp:lastModifiedBy>Cathy Nichols</cp:lastModifiedBy>
  <cp:revision>20</cp:revision>
  <dcterms:created xsi:type="dcterms:W3CDTF">2015-07-20T20:49:09Z</dcterms:created>
  <dcterms:modified xsi:type="dcterms:W3CDTF">2016-02-24T08:44:14Z</dcterms:modified>
</cp:coreProperties>
</file>