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52" r:id="rId3"/>
    <p:sldId id="339" r:id="rId4"/>
    <p:sldId id="340" r:id="rId5"/>
    <p:sldId id="341" r:id="rId6"/>
    <p:sldId id="346" r:id="rId7"/>
    <p:sldId id="348" r:id="rId8"/>
    <p:sldId id="308" r:id="rId9"/>
    <p:sldId id="302" r:id="rId10"/>
    <p:sldId id="334" r:id="rId11"/>
    <p:sldId id="350" r:id="rId12"/>
    <p:sldId id="276" r:id="rId13"/>
    <p:sldId id="335" r:id="rId14"/>
    <p:sldId id="314" r:id="rId15"/>
    <p:sldId id="273" r:id="rId16"/>
    <p:sldId id="349" r:id="rId17"/>
    <p:sldId id="351" r:id="rId18"/>
    <p:sldId id="315" r:id="rId19"/>
    <p:sldId id="305" r:id="rId20"/>
    <p:sldId id="304" r:id="rId21"/>
    <p:sldId id="309" r:id="rId22"/>
    <p:sldId id="322" r:id="rId23"/>
    <p:sldId id="323" r:id="rId24"/>
    <p:sldId id="319" r:id="rId25"/>
    <p:sldId id="285" r:id="rId26"/>
    <p:sldId id="320" r:id="rId27"/>
    <p:sldId id="324" r:id="rId28"/>
    <p:sldId id="325" r:id="rId29"/>
    <p:sldId id="326" r:id="rId30"/>
    <p:sldId id="311" r:id="rId31"/>
    <p:sldId id="327" r:id="rId32"/>
    <p:sldId id="331" r:id="rId33"/>
    <p:sldId id="330" r:id="rId34"/>
    <p:sldId id="306" r:id="rId35"/>
    <p:sldId id="332" r:id="rId36"/>
    <p:sldId id="355" r:id="rId37"/>
    <p:sldId id="356" r:id="rId38"/>
    <p:sldId id="296" r:id="rId39"/>
    <p:sldId id="333" r:id="rId40"/>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0000"/>
    <a:srgbClr val="DA0826"/>
    <a:srgbClr val="990033"/>
    <a:srgbClr val="7E002A"/>
    <a:srgbClr val="FF9933"/>
    <a:srgbClr val="DDDDDD"/>
    <a:srgbClr val="B1BDCF"/>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2374" autoAdjust="0"/>
  </p:normalViewPr>
  <p:slideViewPr>
    <p:cSldViewPr snapToGrid="0">
      <p:cViewPr varScale="1">
        <p:scale>
          <a:sx n="33" d="100"/>
          <a:sy n="33" d="100"/>
        </p:scale>
        <p:origin x="-8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642" y="43"/>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NZ"/>
  <c:chart>
    <c:autoTitleDeleted val="1"/>
    <c:plotArea>
      <c:layout>
        <c:manualLayout>
          <c:layoutTarget val="inner"/>
          <c:xMode val="edge"/>
          <c:yMode val="edge"/>
          <c:x val="0.10201029754332404"/>
          <c:y val="4.9345180709725524E-2"/>
          <c:w val="0.39907971812412085"/>
          <c:h val="0.7717785392175196"/>
        </c:manualLayout>
      </c:layout>
      <c:pieChart>
        <c:varyColors val="1"/>
        <c:ser>
          <c:idx val="0"/>
          <c:order val="0"/>
          <c:tx>
            <c:strRef>
              <c:f>Sheet1!$A$2</c:f>
              <c:strCache>
                <c:ptCount val="1"/>
                <c:pt idx="0">
                  <c:v>East</c:v>
                </c:pt>
              </c:strCache>
            </c:strRef>
          </c:tx>
          <c:spPr>
            <a:solidFill>
              <a:srgbClr val="9999FF"/>
            </a:solidFill>
            <a:ln w="17484">
              <a:solidFill>
                <a:srgbClr val="000000"/>
              </a:solidFill>
              <a:prstDash val="solid"/>
            </a:ln>
          </c:spPr>
          <c:dPt>
            <c:idx val="0"/>
            <c:spPr>
              <a:solidFill>
                <a:srgbClr val="FF0000"/>
              </a:solidFill>
              <a:ln w="17484">
                <a:solidFill>
                  <a:srgbClr val="000000"/>
                </a:solidFill>
                <a:prstDash val="solid"/>
              </a:ln>
            </c:spPr>
          </c:dPt>
          <c:dPt>
            <c:idx val="1"/>
            <c:spPr>
              <a:solidFill>
                <a:srgbClr val="99CC00"/>
              </a:solidFill>
              <a:ln w="17484">
                <a:solidFill>
                  <a:srgbClr val="000000"/>
                </a:solidFill>
                <a:prstDash val="solid"/>
              </a:ln>
            </c:spPr>
          </c:dPt>
          <c:dPt>
            <c:idx val="2"/>
            <c:spPr>
              <a:solidFill>
                <a:srgbClr val="FFFFCC"/>
              </a:solidFill>
              <a:ln w="17484">
                <a:solidFill>
                  <a:srgbClr val="000000"/>
                </a:solidFill>
                <a:prstDash val="solid"/>
              </a:ln>
            </c:spPr>
          </c:dPt>
          <c:dPt>
            <c:idx val="3"/>
            <c:spPr>
              <a:solidFill>
                <a:srgbClr val="CCFFFF"/>
              </a:solidFill>
              <a:ln w="17484">
                <a:solidFill>
                  <a:srgbClr val="000000"/>
                </a:solidFill>
                <a:prstDash val="solid"/>
              </a:ln>
            </c:spPr>
          </c:dPt>
          <c:dPt>
            <c:idx val="4"/>
            <c:spPr>
              <a:solidFill>
                <a:srgbClr val="660066"/>
              </a:solidFill>
              <a:ln w="17484">
                <a:solidFill>
                  <a:srgbClr val="000000"/>
                </a:solidFill>
                <a:prstDash val="solid"/>
              </a:ln>
            </c:spPr>
          </c:dPt>
          <c:dPt>
            <c:idx val="5"/>
          </c:dPt>
          <c:dPt>
            <c:idx val="6"/>
            <c:spPr>
              <a:solidFill>
                <a:srgbClr val="0066CC"/>
              </a:solidFill>
              <a:ln w="17484">
                <a:solidFill>
                  <a:srgbClr val="000000"/>
                </a:solidFill>
                <a:prstDash val="solid"/>
              </a:ln>
            </c:spPr>
          </c:dPt>
          <c:cat>
            <c:strRef>
              <c:f>Sheet1!$B$1:$H$1</c:f>
              <c:strCache>
                <c:ptCount val="7"/>
                <c:pt idx="0">
                  <c:v>Diabetic nephropathy</c:v>
                </c:pt>
                <c:pt idx="1">
                  <c:v>GN</c:v>
                </c:pt>
                <c:pt idx="2">
                  <c:v>Hypertension</c:v>
                </c:pt>
                <c:pt idx="3">
                  <c:v>Miscellaneous</c:v>
                </c:pt>
                <c:pt idx="4">
                  <c:v>Reflux</c:v>
                </c:pt>
                <c:pt idx="5">
                  <c:v>Polycystic</c:v>
                </c:pt>
                <c:pt idx="6">
                  <c:v>Uncertain</c:v>
                </c:pt>
              </c:strCache>
            </c:strRef>
          </c:cat>
          <c:val>
            <c:numRef>
              <c:f>Sheet1!$B$2:$H$2</c:f>
              <c:numCache>
                <c:formatCode>General</c:formatCode>
                <c:ptCount val="7"/>
                <c:pt idx="0">
                  <c:v>48</c:v>
                </c:pt>
                <c:pt idx="1">
                  <c:v>16</c:v>
                </c:pt>
                <c:pt idx="2">
                  <c:v>9</c:v>
                </c:pt>
                <c:pt idx="3">
                  <c:v>18</c:v>
                </c:pt>
                <c:pt idx="4">
                  <c:v>3</c:v>
                </c:pt>
                <c:pt idx="5">
                  <c:v>4</c:v>
                </c:pt>
                <c:pt idx="6">
                  <c:v>2</c:v>
                </c:pt>
              </c:numCache>
            </c:numRef>
          </c:val>
        </c:ser>
        <c:dLbls/>
        <c:firstSliceAng val="0"/>
      </c:pieChart>
      <c:spPr>
        <a:noFill/>
        <a:ln w="34969">
          <a:noFill/>
        </a:ln>
      </c:spPr>
    </c:plotArea>
    <c:legend>
      <c:legendPos val="r"/>
      <c:layout/>
      <c:txPr>
        <a:bodyPr/>
        <a:lstStyle/>
        <a:p>
          <a:pPr>
            <a:defRPr lang="en-US"/>
          </a:pPr>
          <a:endParaRPr lang="en-US"/>
        </a:p>
      </c:txPr>
    </c:legend>
    <c:plotVisOnly val="1"/>
    <c:dispBlanksAs val="zero"/>
  </c:chart>
  <c:spPr>
    <a:noFill/>
    <a:ln>
      <a:noFill/>
    </a:ln>
  </c:spPr>
  <c:txPr>
    <a:bodyPr/>
    <a:lstStyle/>
    <a:p>
      <a:pPr>
        <a:defRPr sz="1308" b="1" i="0" u="none" strike="noStrike" baseline="0">
          <a:solidFill>
            <a:srgbClr val="000000"/>
          </a:solidFill>
          <a:latin typeface="Arial"/>
          <a:ea typeface="Arial"/>
          <a:cs typeface="Arial"/>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NZ"/>
  <c:chart>
    <c:title>
      <c:tx>
        <c:rich>
          <a:bodyPr/>
          <a:lstStyle/>
          <a:p>
            <a:pPr>
              <a:defRPr lang="en-US" sz="2000" b="1" i="0" u="none" strike="noStrike" baseline="0">
                <a:solidFill>
                  <a:srgbClr val="000000"/>
                </a:solidFill>
                <a:latin typeface="Arial"/>
                <a:ea typeface="Arial"/>
                <a:cs typeface="Arial"/>
              </a:defRPr>
            </a:pPr>
            <a:r>
              <a:rPr lang="en-NZ" sz="2000"/>
              <a:t>1977</a:t>
            </a:r>
          </a:p>
        </c:rich>
      </c:tx>
      <c:layout>
        <c:manualLayout>
          <c:xMode val="edge"/>
          <c:yMode val="edge"/>
          <c:x val="0.60473693214459712"/>
          <c:y val="0.64211500752174688"/>
        </c:manualLayout>
      </c:layout>
      <c:spPr>
        <a:noFill/>
        <a:ln w="38702">
          <a:noFill/>
        </a:ln>
      </c:spPr>
    </c:title>
    <c:plotArea>
      <c:layout>
        <c:manualLayout>
          <c:layoutTarget val="inner"/>
          <c:xMode val="edge"/>
          <c:yMode val="edge"/>
          <c:x val="7.3852295409181673E-2"/>
          <c:y val="0.17041800643086819"/>
          <c:w val="0.49500998003992036"/>
          <c:h val="0.797427652733119"/>
        </c:manualLayout>
      </c:layout>
      <c:pieChart>
        <c:varyColors val="1"/>
        <c:ser>
          <c:idx val="0"/>
          <c:order val="0"/>
          <c:tx>
            <c:strRef>
              <c:f>Sheet1!$A$2</c:f>
              <c:strCache>
                <c:ptCount val="1"/>
                <c:pt idx="0">
                  <c:v>East</c:v>
                </c:pt>
              </c:strCache>
            </c:strRef>
          </c:tx>
          <c:spPr>
            <a:solidFill>
              <a:srgbClr val="9999FF"/>
            </a:solidFill>
            <a:ln w="19351">
              <a:solidFill>
                <a:srgbClr val="000000"/>
              </a:solidFill>
              <a:prstDash val="solid"/>
            </a:ln>
          </c:spPr>
          <c:dPt>
            <c:idx val="0"/>
            <c:spPr>
              <a:solidFill>
                <a:srgbClr val="FF0000"/>
              </a:solidFill>
              <a:ln w="19351">
                <a:solidFill>
                  <a:srgbClr val="000000"/>
                </a:solidFill>
                <a:prstDash val="solid"/>
              </a:ln>
            </c:spPr>
          </c:dPt>
          <c:dPt>
            <c:idx val="1"/>
            <c:spPr>
              <a:solidFill>
                <a:srgbClr val="99CC00"/>
              </a:solidFill>
              <a:ln w="19351">
                <a:solidFill>
                  <a:srgbClr val="000000"/>
                </a:solidFill>
                <a:prstDash val="solid"/>
              </a:ln>
            </c:spPr>
          </c:dPt>
          <c:dPt>
            <c:idx val="2"/>
            <c:spPr>
              <a:solidFill>
                <a:srgbClr val="FFFFCC"/>
              </a:solidFill>
              <a:ln w="19351">
                <a:solidFill>
                  <a:srgbClr val="000000"/>
                </a:solidFill>
                <a:prstDash val="solid"/>
              </a:ln>
            </c:spPr>
          </c:dPt>
          <c:dPt>
            <c:idx val="3"/>
            <c:spPr>
              <a:solidFill>
                <a:srgbClr val="CCFFFF"/>
              </a:solidFill>
              <a:ln w="19351">
                <a:solidFill>
                  <a:srgbClr val="000000"/>
                </a:solidFill>
                <a:prstDash val="solid"/>
              </a:ln>
            </c:spPr>
          </c:dPt>
          <c:dPt>
            <c:idx val="4"/>
            <c:spPr>
              <a:solidFill>
                <a:srgbClr val="660066"/>
              </a:solidFill>
              <a:ln w="19351">
                <a:solidFill>
                  <a:srgbClr val="000000"/>
                </a:solidFill>
                <a:prstDash val="solid"/>
              </a:ln>
            </c:spPr>
          </c:dPt>
          <c:dPt>
            <c:idx val="5"/>
          </c:dPt>
          <c:dPt>
            <c:idx val="6"/>
            <c:spPr>
              <a:solidFill>
                <a:srgbClr val="0066CC"/>
              </a:solidFill>
              <a:ln w="19351">
                <a:solidFill>
                  <a:srgbClr val="000000"/>
                </a:solidFill>
                <a:prstDash val="solid"/>
              </a:ln>
            </c:spPr>
          </c:dPt>
          <c:dPt>
            <c:idx val="7"/>
            <c:spPr>
              <a:solidFill>
                <a:srgbClr val="CCCCFF"/>
              </a:solidFill>
              <a:ln w="19351">
                <a:solidFill>
                  <a:srgbClr val="000000"/>
                </a:solidFill>
                <a:prstDash val="solid"/>
              </a:ln>
            </c:spPr>
          </c:dPt>
          <c:dLbls>
            <c:dLbl>
              <c:idx val="0"/>
              <c:layout>
                <c:manualLayout>
                  <c:x val="-0.10617732053990403"/>
                  <c:y val="0.17976620547583436"/>
                </c:manualLayout>
              </c:layout>
              <c:tx>
                <c:rich>
                  <a:bodyPr/>
                  <a:lstStyle/>
                  <a:p>
                    <a:pPr>
                      <a:defRPr lang="en-US" sz="1600" b="1" i="0" u="none" strike="noStrike" baseline="0">
                        <a:solidFill>
                          <a:srgbClr val="000000"/>
                        </a:solidFill>
                        <a:latin typeface="Arial"/>
                        <a:ea typeface="Arial"/>
                        <a:cs typeface="Arial"/>
                      </a:defRPr>
                    </a:pPr>
                    <a:r>
                      <a:rPr lang="en-US" sz="1600"/>
                      <a:t>18%</a:t>
                    </a:r>
                  </a:p>
                </c:rich>
              </c:tx>
              <c:spPr>
                <a:noFill/>
                <a:ln w="38702">
                  <a:noFill/>
                </a:ln>
              </c:spPr>
              <c:dLblPos val="bestFit"/>
              <c:extLst>
                <c:ext xmlns:c15="http://schemas.microsoft.com/office/drawing/2012/chart" uri="{CE6537A1-D6FC-4f65-9D91-7224C49458BB}"/>
              </c:extLst>
            </c:dLbl>
            <c:dLbl>
              <c:idx val="1"/>
              <c:layout>
                <c:manualLayout>
                  <c:x val="-0.13240227799635615"/>
                  <c:y val="-0.14335176499579438"/>
                </c:manualLayout>
              </c:layout>
              <c:tx>
                <c:rich>
                  <a:bodyPr/>
                  <a:lstStyle/>
                  <a:p>
                    <a:pPr>
                      <a:defRPr lang="en-US" sz="1600" b="1" i="0" u="none" strike="noStrike" baseline="0">
                        <a:solidFill>
                          <a:schemeClr val="tx1"/>
                        </a:solidFill>
                        <a:latin typeface="Arial"/>
                        <a:ea typeface="Arial"/>
                        <a:cs typeface="Arial"/>
                      </a:defRPr>
                    </a:pPr>
                    <a:r>
                      <a:rPr lang="en-US" sz="1600">
                        <a:solidFill>
                          <a:schemeClr val="tx1"/>
                        </a:solidFill>
                      </a:rPr>
                      <a:t>35%</a:t>
                    </a:r>
                  </a:p>
                </c:rich>
              </c:tx>
              <c:spPr>
                <a:noFill/>
                <a:ln w="38702">
                  <a:noFill/>
                </a:ln>
              </c:spPr>
              <c:dLblPos val="bestFit"/>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w="38702">
                <a:noFill/>
              </a:ln>
            </c:spPr>
            <c:txPr>
              <a:bodyPr wrap="square" lIns="38100" tIns="19050" rIns="38100" bIns="19050" anchor="ctr">
                <a:spAutoFit/>
              </a:bodyPr>
              <a:lstStyle/>
              <a:p>
                <a:pPr>
                  <a:defRPr lang="en-US" sz="1448" b="1" i="0" u="none" strike="noStrike" baseline="0">
                    <a:solidFill>
                      <a:srgbClr val="000000"/>
                    </a:solidFill>
                    <a:latin typeface="Arial"/>
                    <a:ea typeface="Arial"/>
                    <a:cs typeface="Arial"/>
                  </a:defRPr>
                </a:pPr>
                <a:endParaRPr lang="en-US"/>
              </a:p>
            </c:txPr>
            <c:showVal val="1"/>
            <c:showLeaderLines val="1"/>
            <c:extLst>
              <c:ext xmlns:c15="http://schemas.microsoft.com/office/drawing/2012/chart" uri="{CE6537A1-D6FC-4f65-9D91-7224C49458BB}"/>
            </c:extLst>
          </c:dLbls>
          <c:cat>
            <c:strRef>
              <c:f>Sheet1!$B$1:$I$1</c:f>
              <c:strCache>
                <c:ptCount val="8"/>
                <c:pt idx="0">
                  <c:v>Diabetic nephropathy</c:v>
                </c:pt>
                <c:pt idx="1">
                  <c:v>GN</c:v>
                </c:pt>
                <c:pt idx="2">
                  <c:v>Hypertension</c:v>
                </c:pt>
                <c:pt idx="3">
                  <c:v>Miscellaneous</c:v>
                </c:pt>
                <c:pt idx="4">
                  <c:v>Reflux</c:v>
                </c:pt>
                <c:pt idx="5">
                  <c:v>Polycystic</c:v>
                </c:pt>
                <c:pt idx="6">
                  <c:v>Uncertain</c:v>
                </c:pt>
                <c:pt idx="7">
                  <c:v>Gout</c:v>
                </c:pt>
              </c:strCache>
            </c:strRef>
          </c:cat>
          <c:val>
            <c:numRef>
              <c:f>Sheet1!$B$2:$I$2</c:f>
              <c:numCache>
                <c:formatCode>General</c:formatCode>
                <c:ptCount val="8"/>
                <c:pt idx="0">
                  <c:v>18</c:v>
                </c:pt>
                <c:pt idx="1">
                  <c:v>35</c:v>
                </c:pt>
                <c:pt idx="2">
                  <c:v>0</c:v>
                </c:pt>
                <c:pt idx="3">
                  <c:v>15</c:v>
                </c:pt>
                <c:pt idx="4">
                  <c:v>6</c:v>
                </c:pt>
                <c:pt idx="5">
                  <c:v>11.5</c:v>
                </c:pt>
                <c:pt idx="6">
                  <c:v>11.5</c:v>
                </c:pt>
                <c:pt idx="7">
                  <c:v>3</c:v>
                </c:pt>
              </c:numCache>
            </c:numRef>
          </c:val>
        </c:ser>
        <c:dLbls>
          <c:showVal val="1"/>
        </c:dLbls>
        <c:firstSliceAng val="0"/>
      </c:pieChart>
      <c:spPr>
        <a:noFill/>
        <a:ln w="38702">
          <a:noFill/>
        </a:ln>
      </c:spPr>
    </c:plotArea>
    <c:plotVisOnly val="1"/>
    <c:dispBlanksAs val="zero"/>
  </c:chart>
  <c:spPr>
    <a:noFill/>
    <a:ln>
      <a:noFill/>
    </a:ln>
  </c:spPr>
  <c:txPr>
    <a:bodyPr/>
    <a:lstStyle/>
    <a:p>
      <a:pPr>
        <a:defRPr sz="1676" b="1" i="0" u="none" strike="noStrike" baseline="0">
          <a:solidFill>
            <a:srgbClr val="000000"/>
          </a:solidFill>
          <a:latin typeface="Arial"/>
          <a:ea typeface="Arial"/>
          <a:cs typeface="Arial"/>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0.43433</cdr:x>
      <cdr:y>0.0595</cdr:y>
    </cdr:from>
    <cdr:to>
      <cdr:x>0.53565</cdr:x>
      <cdr:y>0.15094</cdr:y>
    </cdr:to>
    <cdr:sp macro="" textlink="">
      <cdr:nvSpPr>
        <cdr:cNvPr id="2" name="TextBox 1"/>
        <cdr:cNvSpPr txBox="1"/>
      </cdr:nvSpPr>
      <cdr:spPr>
        <a:xfrm xmlns:a="http://schemas.openxmlformats.org/drawingml/2006/main">
          <a:off x="3458883" y="245035"/>
          <a:ext cx="806824" cy="3765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NZ" sz="2000" b="1" dirty="0" smtClean="0"/>
            <a:t>2014</a:t>
          </a:r>
          <a:endParaRPr lang="en-NZ" sz="2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135"/>
          </a:xfrm>
          <a:prstGeom prst="rect">
            <a:avLst/>
          </a:prstGeom>
        </p:spPr>
        <p:txBody>
          <a:bodyPr vert="horz" lIns="96661" tIns="48331" rIns="96661" bIns="48331" rtlCol="0"/>
          <a:lstStyle>
            <a:lvl1pPr algn="l">
              <a:defRPr sz="1300"/>
            </a:lvl1pPr>
          </a:lstStyle>
          <a:p>
            <a:r>
              <a:rPr lang="en-NZ" dirty="0" smtClean="0"/>
              <a:t>Diabetic Kidney Disease</a:t>
            </a:r>
            <a:endParaRPr lang="en-NZ" dirty="0"/>
          </a:p>
        </p:txBody>
      </p:sp>
      <p:sp>
        <p:nvSpPr>
          <p:cNvPr id="3" name="Date Placeholder 2"/>
          <p:cNvSpPr>
            <a:spLocks noGrp="1"/>
          </p:cNvSpPr>
          <p:nvPr>
            <p:ph type="dt" sz="quarter" idx="1"/>
          </p:nvPr>
        </p:nvSpPr>
        <p:spPr>
          <a:xfrm>
            <a:off x="3777606" y="1"/>
            <a:ext cx="2889938" cy="498135"/>
          </a:xfrm>
          <a:prstGeom prst="rect">
            <a:avLst/>
          </a:prstGeom>
        </p:spPr>
        <p:txBody>
          <a:bodyPr vert="horz" lIns="96661" tIns="48331" rIns="96661" bIns="48331" rtlCol="0"/>
          <a:lstStyle>
            <a:lvl1pPr algn="r">
              <a:defRPr sz="1300"/>
            </a:lvl1pPr>
          </a:lstStyle>
          <a:p>
            <a:r>
              <a:rPr lang="en-NZ" dirty="0" smtClean="0"/>
              <a:t>15 October 2014</a:t>
            </a:r>
            <a:endParaRPr lang="en-NZ" dirty="0"/>
          </a:p>
        </p:txBody>
      </p:sp>
      <p:sp>
        <p:nvSpPr>
          <p:cNvPr id="4" name="Footer Placeholder 3"/>
          <p:cNvSpPr>
            <a:spLocks noGrp="1"/>
          </p:cNvSpPr>
          <p:nvPr>
            <p:ph type="ftr" sz="quarter" idx="2"/>
          </p:nvPr>
        </p:nvSpPr>
        <p:spPr>
          <a:xfrm>
            <a:off x="0" y="9430091"/>
            <a:ext cx="2889938" cy="498134"/>
          </a:xfrm>
          <a:prstGeom prst="rect">
            <a:avLst/>
          </a:prstGeom>
        </p:spPr>
        <p:txBody>
          <a:bodyPr vert="horz" lIns="96661" tIns="48331" rIns="96661" bIns="48331" rtlCol="0" anchor="b"/>
          <a:lstStyle>
            <a:lvl1pPr algn="l">
              <a:defRPr sz="1300"/>
            </a:lvl1pPr>
          </a:lstStyle>
          <a:p>
            <a:r>
              <a:rPr lang="en-NZ" dirty="0" smtClean="0"/>
              <a:t>Miranda Walker</a:t>
            </a:r>
            <a:endParaRPr lang="en-NZ" dirty="0"/>
          </a:p>
        </p:txBody>
      </p:sp>
      <p:sp>
        <p:nvSpPr>
          <p:cNvPr id="5" name="Slide Number Placeholder 4"/>
          <p:cNvSpPr>
            <a:spLocks noGrp="1"/>
          </p:cNvSpPr>
          <p:nvPr>
            <p:ph type="sldNum" sz="quarter" idx="3"/>
          </p:nvPr>
        </p:nvSpPr>
        <p:spPr>
          <a:xfrm>
            <a:off x="3777606" y="9430091"/>
            <a:ext cx="2889938" cy="498134"/>
          </a:xfrm>
          <a:prstGeom prst="rect">
            <a:avLst/>
          </a:prstGeom>
        </p:spPr>
        <p:txBody>
          <a:bodyPr vert="horz" lIns="96661" tIns="48331" rIns="96661" bIns="48331" rtlCol="0" anchor="b"/>
          <a:lstStyle>
            <a:lvl1pPr algn="r">
              <a:defRPr sz="1300"/>
            </a:lvl1pPr>
          </a:lstStyle>
          <a:p>
            <a:fld id="{6628E098-650C-4686-8C60-F08975B86A02}" type="slidenum">
              <a:rPr lang="en-NZ" smtClean="0"/>
              <a:pPr/>
              <a:t>‹#›</a:t>
            </a:fld>
            <a:endParaRPr lang="en-NZ" dirty="0"/>
          </a:p>
        </p:txBody>
      </p:sp>
    </p:spTree>
    <p:extLst>
      <p:ext uri="{BB962C8B-B14F-4D97-AF65-F5344CB8AC3E}">
        <p14:creationId xmlns:p14="http://schemas.microsoft.com/office/powerpoint/2010/main" xmlns="" val="3272010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889938"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endParaRPr lang="en-US" altLang="en-US"/>
          </a:p>
        </p:txBody>
      </p:sp>
      <p:sp>
        <p:nvSpPr>
          <p:cNvPr id="26627" name="Rectangle 3"/>
          <p:cNvSpPr>
            <a:spLocks noGrp="1" noChangeArrowheads="1"/>
          </p:cNvSpPr>
          <p:nvPr>
            <p:ph type="dt" idx="1"/>
          </p:nvPr>
        </p:nvSpPr>
        <p:spPr bwMode="auto">
          <a:xfrm>
            <a:off x="3777606" y="0"/>
            <a:ext cx="2889938"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endParaRPr lang="en-US" altLang="en-US"/>
          </a:p>
        </p:txBody>
      </p:sp>
      <p:sp>
        <p:nvSpPr>
          <p:cNvPr id="26628" name="Rectangle 4"/>
          <p:cNvSpPr>
            <a:spLocks noGrp="1" noRot="1" noChangeAspect="1" noChangeArrowheads="1" noTextEdit="1"/>
          </p:cNvSpPr>
          <p:nvPr>
            <p:ph type="sldImg" idx="2"/>
          </p:nvPr>
        </p:nvSpPr>
        <p:spPr bwMode="auto">
          <a:xfrm>
            <a:off x="852488" y="744538"/>
            <a:ext cx="4964112"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6629" name="Rectangle 5"/>
          <p:cNvSpPr>
            <a:spLocks noGrp="1" noChangeArrowheads="1"/>
          </p:cNvSpPr>
          <p:nvPr>
            <p:ph type="body" sz="quarter" idx="3"/>
          </p:nvPr>
        </p:nvSpPr>
        <p:spPr bwMode="auto">
          <a:xfrm>
            <a:off x="666909" y="4715907"/>
            <a:ext cx="5335270" cy="4467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630" name="Rectangle 6"/>
          <p:cNvSpPr>
            <a:spLocks noGrp="1" noChangeArrowheads="1"/>
          </p:cNvSpPr>
          <p:nvPr>
            <p:ph type="ftr" sz="quarter" idx="4"/>
          </p:nvPr>
        </p:nvSpPr>
        <p:spPr bwMode="auto">
          <a:xfrm>
            <a:off x="0" y="9430091"/>
            <a:ext cx="2889938"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endParaRPr lang="en-US" altLang="en-US"/>
          </a:p>
        </p:txBody>
      </p:sp>
      <p:sp>
        <p:nvSpPr>
          <p:cNvPr id="26631" name="Rectangle 7"/>
          <p:cNvSpPr>
            <a:spLocks noGrp="1" noChangeArrowheads="1"/>
          </p:cNvSpPr>
          <p:nvPr>
            <p:ph type="sldNum" sz="quarter" idx="5"/>
          </p:nvPr>
        </p:nvSpPr>
        <p:spPr bwMode="auto">
          <a:xfrm>
            <a:off x="3777606" y="9430091"/>
            <a:ext cx="2889938"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04AAA119-0AE9-4181-A93B-DEC65964B587}" type="slidenum">
              <a:rPr lang="en-US" altLang="en-US"/>
              <a:pPr/>
              <a:t>‹#›</a:t>
            </a:fld>
            <a:endParaRPr lang="en-US" altLang="en-US"/>
          </a:p>
        </p:txBody>
      </p:sp>
    </p:spTree>
    <p:extLst>
      <p:ext uri="{BB962C8B-B14F-4D97-AF65-F5344CB8AC3E}">
        <p14:creationId xmlns:p14="http://schemas.microsoft.com/office/powerpoint/2010/main" xmlns="" val="33390063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9EF2EA2-5030-40E2-80E0-A2F578F5C4C6}"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www.MWconsulting.co.nz</a:t>
            </a:r>
          </a:p>
        </p:txBody>
      </p:sp>
      <p:sp>
        <p:nvSpPr>
          <p:cNvPr id="7" name="Rectangle 7"/>
          <p:cNvSpPr>
            <a:spLocks noGrp="1" noChangeArrowheads="1"/>
          </p:cNvSpPr>
          <p:nvPr>
            <p:ph type="sldNum" sz="quarter" idx="5"/>
          </p:nvPr>
        </p:nvSpPr>
        <p:spPr>
          <a:ln/>
        </p:spPr>
        <p:txBody>
          <a:bodyPr/>
          <a:lstStyle/>
          <a:p>
            <a:fld id="{0387C7A7-EF7F-4D07-B999-32C1081DC89B}" type="slidenum">
              <a:rPr lang="en-US" altLang="en-US"/>
              <a:pPr/>
              <a:t>3</a:t>
            </a:fld>
            <a:endParaRPr lang="en-US" alt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910490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0FCB2-7852-45B1-BD4E-BE6C69F1E161}" type="slidenum">
              <a:rPr lang="en-US" altLang="en-US"/>
              <a:pPr/>
              <a:t>12</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pPr marL="724959" lvl="1" indent="-241653">
              <a:lnSpc>
                <a:spcPct val="90000"/>
              </a:lnSpc>
            </a:pPr>
            <a:r>
              <a:rPr lang="en-NZ" altLang="en-US" sz="1100"/>
              <a:t>Glomerular Filtration</a:t>
            </a:r>
          </a:p>
          <a:p>
            <a:pPr marL="724959" lvl="1" indent="-241653">
              <a:lnSpc>
                <a:spcPct val="90000"/>
              </a:lnSpc>
            </a:pPr>
            <a:r>
              <a:rPr lang="en-NZ" altLang="en-US" sz="1100"/>
              <a:t>The capillaries within the glomerulus are porous and filter large quantities of water and solutes from the blood.  The walls of the glomerular capiliiaries are composed of three layers: </a:t>
            </a:r>
          </a:p>
          <a:p>
            <a:pPr marL="724959" lvl="1" indent="-241653">
              <a:lnSpc>
                <a:spcPct val="90000"/>
              </a:lnSpc>
              <a:buFontTx/>
              <a:buAutoNum type="arabicPeriod"/>
            </a:pPr>
            <a:r>
              <a:rPr lang="en-NZ" altLang="en-US" sz="1100"/>
              <a:t>Endothelium – this is the layer which lines the inside of the capilliary.  It has large fenestrations (transcellular holes) which allow free filtration of substances up to a size of 100 nm. (albumin ~</a:t>
            </a:r>
            <a:r>
              <a:rPr lang="en-US" altLang="en-US" sz="1100"/>
              <a:t> 3.8nm, RBC </a:t>
            </a:r>
            <a:r>
              <a:rPr lang="en-NZ" altLang="en-US" sz="1100"/>
              <a:t>~</a:t>
            </a:r>
            <a:r>
              <a:rPr lang="en-US" altLang="en-US" sz="1100"/>
              <a:t> 7000nm).  In addition to this size barrier, the surface has a negative charge which repels other negatively charged molecules (such as proteins).</a:t>
            </a:r>
          </a:p>
          <a:p>
            <a:pPr marL="724959" lvl="1" indent="-241653">
              <a:lnSpc>
                <a:spcPct val="90000"/>
              </a:lnSpc>
              <a:buFontTx/>
              <a:buAutoNum type="arabicPeriod"/>
            </a:pPr>
            <a:r>
              <a:rPr lang="en-NZ" altLang="en-US" sz="1100"/>
              <a:t>Glomerular Basement membrane – made of fibrous proteins (eg collagen, fibrin) which form a mesh.  The crossed fibres vreate a size barrier to prevent passage of large molecules.  The layer also is negative charge and reples other negatively charged ions.</a:t>
            </a:r>
          </a:p>
          <a:p>
            <a:pPr marL="724959" lvl="1" indent="-241653">
              <a:lnSpc>
                <a:spcPct val="90000"/>
              </a:lnSpc>
              <a:buFontTx/>
              <a:buAutoNum type="arabicPeriod"/>
            </a:pPr>
            <a:r>
              <a:rPr lang="en-NZ" altLang="en-US" sz="1100"/>
              <a:t>Epithelium – podocytes are attached directly to the GBM.  They form close, narrow, elongated slit pores, which are about 25-60 nm wide.  Also are negatively charged.  These form the final barrier to molecule movement through the membrane.</a:t>
            </a:r>
          </a:p>
          <a:p>
            <a:pPr marL="241653" indent="-241653">
              <a:lnSpc>
                <a:spcPct val="90000"/>
              </a:lnSpc>
            </a:pPr>
            <a:r>
              <a:rPr lang="en-GB" altLang="en-US" sz="1100"/>
              <a:t>Mesangial cells – located between capillary loops of glomerulus.  They support capillary structures and have some phagocytic functions.</a:t>
            </a:r>
          </a:p>
          <a:p>
            <a:pPr marL="241653" indent="-241653">
              <a:lnSpc>
                <a:spcPct val="90000"/>
              </a:lnSpc>
            </a:pPr>
            <a:endParaRPr lang="en-GB" altLang="en-US" sz="1100"/>
          </a:p>
          <a:p>
            <a:pPr marL="241653" indent="-241653">
              <a:lnSpc>
                <a:spcPct val="90000"/>
              </a:lnSpc>
            </a:pPr>
            <a:r>
              <a:rPr lang="en-GB" altLang="en-US" sz="1100"/>
              <a:t>Thus the membrane filters selectively, based on size, charge, and protein binding. Small molecules (MW &lt; 5000 da) are freely filtered – eg water, most electrolytes, amino acids, glucose.</a:t>
            </a:r>
          </a:p>
          <a:p>
            <a:pPr marL="241653" indent="-241653">
              <a:lnSpc>
                <a:spcPct val="90000"/>
              </a:lnSpc>
            </a:pPr>
            <a:r>
              <a:rPr lang="en-GB" altLang="en-US" sz="1100"/>
              <a:t>Medium sized molecules are hindered, eg myoglobin 17,000 da</a:t>
            </a:r>
          </a:p>
          <a:p>
            <a:pPr marL="241653" indent="-241653">
              <a:lnSpc>
                <a:spcPct val="90000"/>
              </a:lnSpc>
            </a:pPr>
            <a:r>
              <a:rPr lang="en-GB" altLang="en-US" sz="1100"/>
              <a:t>Large molecules eg plasma proteins 70,000 da, stay in blood </a:t>
            </a:r>
          </a:p>
          <a:p>
            <a:pPr marL="241653" indent="-241653">
              <a:lnSpc>
                <a:spcPct val="90000"/>
              </a:lnSpc>
            </a:pPr>
            <a:endParaRPr lang="en-US" altLang="en-US" sz="1100"/>
          </a:p>
        </p:txBody>
      </p:sp>
    </p:spTree>
    <p:extLst>
      <p:ext uri="{BB962C8B-B14F-4D97-AF65-F5344CB8AC3E}">
        <p14:creationId xmlns:p14="http://schemas.microsoft.com/office/powerpoint/2010/main" xmlns="" val="194513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771F9-9791-4C07-AFCF-8D3479453454}" type="slidenum">
              <a:rPr lang="en-US"/>
              <a:pPr/>
              <a:t>13</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marL="685800" lvl="1" indent="-228600"/>
            <a:r>
              <a:rPr lang="en-NZ" b="1" i="1"/>
              <a:t>Pathophysiology</a:t>
            </a:r>
            <a:endParaRPr lang="en-US" b="1" i="1"/>
          </a:p>
          <a:p>
            <a:pPr marL="228600" indent="-228600"/>
            <a:r>
              <a:rPr lang="en-NZ"/>
              <a:t>Advanced glycosylated end products (AGEs) – glucose reacts with proteins in blood and forms collagen-like complexes (AGEs), which are deposited in the endothelium of small blood vessels</a:t>
            </a:r>
          </a:p>
          <a:p>
            <a:pPr marL="228600" indent="-228600"/>
            <a:r>
              <a:rPr lang="en-NZ"/>
              <a:t>Endothelium thickens, loses its permeability to nitric oxide</a:t>
            </a:r>
            <a:r>
              <a:rPr lang="en-NZ">
                <a:hlinkClick r:id="" action="ppaction://noaction"/>
              </a:rPr>
              <a:t>[1]</a:t>
            </a:r>
            <a:r>
              <a:rPr lang="en-NZ"/>
              <a:t> and becomes subject to increased platelet and leukocyte adhesion</a:t>
            </a:r>
          </a:p>
          <a:p>
            <a:pPr marL="228600" indent="-228600"/>
            <a:r>
              <a:rPr lang="en-NZ"/>
              <a:t>As this adhesive layer thickens, transport pores in vessel wall become stiff and open, leading to leakage of serum proteins from the vasculature</a:t>
            </a:r>
          </a:p>
          <a:p>
            <a:pPr marL="228600" indent="-228600"/>
            <a:r>
              <a:rPr lang="en-NZ"/>
              <a:t>In the glomerulus, as the endothelial lining progressively thickens, albumin leaks into tubule → microalbuminuria</a:t>
            </a:r>
          </a:p>
          <a:p>
            <a:pPr marL="228600" indent="-228600"/>
            <a:r>
              <a:rPr lang="en-NZ"/>
              <a:t>AGEs are filtered at glomerulus, so as GFR reduces, AGE deposition increases</a:t>
            </a:r>
            <a:endParaRPr lang="en-US"/>
          </a:p>
          <a:p>
            <a:pPr marL="228600" indent="-228600"/>
            <a:r>
              <a:rPr lang="en-US"/>
              <a:t/>
            </a:r>
            <a:br>
              <a:rPr lang="en-US"/>
            </a:br>
            <a:r>
              <a:rPr lang="en-US">
                <a:hlinkClick r:id="" action="ppaction://noaction"/>
              </a:rPr>
              <a:t>[1]</a:t>
            </a:r>
            <a:r>
              <a:rPr lang="en-US"/>
              <a:t> </a:t>
            </a:r>
            <a:r>
              <a:rPr lang="en-NZ"/>
              <a:t>Nitrous oxide – aka ‘endothelium-derived relaxing factor’ - is manufactured in the endothelium and signals smooth muscle in vessel wall to relax, producing vasodilatation</a:t>
            </a:r>
            <a:endParaRPr lang="en-US"/>
          </a:p>
        </p:txBody>
      </p:sp>
    </p:spTree>
    <p:extLst>
      <p:ext uri="{BB962C8B-B14F-4D97-AF65-F5344CB8AC3E}">
        <p14:creationId xmlns:p14="http://schemas.microsoft.com/office/powerpoint/2010/main" xmlns="" val="190672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033160-26D3-4429-865E-C41CF832CC5A}" type="slidenum">
              <a:rPr lang="en-US" altLang="en-US"/>
              <a:pPr eaLnBrk="1" hangingPunct="1"/>
              <a:t>17</a:t>
            </a:fld>
            <a:endParaRPr lang="en-US" altLang="en-US"/>
          </a:p>
        </p:txBody>
      </p:sp>
      <p:sp>
        <p:nvSpPr>
          <p:cNvPr id="50179" name="Rectangle 2"/>
          <p:cNvSpPr>
            <a:spLocks noGrp="1" noRot="1" noChangeAspect="1" noChangeArrowheads="1" noTextEdit="1"/>
          </p:cNvSpPr>
          <p:nvPr>
            <p:ph type="sldImg"/>
          </p:nvPr>
        </p:nvSpPr>
        <p:spPr>
          <a:xfrm>
            <a:off x="576263" y="725488"/>
            <a:ext cx="1820862" cy="1365250"/>
          </a:xfrm>
          <a:ln/>
        </p:spPr>
      </p:sp>
      <p:sp>
        <p:nvSpPr>
          <p:cNvPr id="50180" name="Rectangle 3"/>
          <p:cNvSpPr>
            <a:spLocks noGrp="1" noChangeArrowheads="1"/>
          </p:cNvSpPr>
          <p:nvPr>
            <p:ph type="body" idx="1"/>
          </p:nvPr>
        </p:nvSpPr>
        <p:spPr>
          <a:xfrm>
            <a:off x="2701925" y="725488"/>
            <a:ext cx="3632200" cy="29845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NZ" altLang="en-US" smtClean="0"/>
              <a:t>Up until 2002, kidney disease was classified by its cause, such as glomerulonephritis or diabetic nephropathy.  While this was useful for describing the underlying pathology, it was not helpful in describing the extent of disease, or the severity of its manifestations.   </a:t>
            </a:r>
          </a:p>
          <a:p>
            <a:pPr eaLnBrk="1" hangingPunct="1"/>
            <a:r>
              <a:rPr lang="en-NZ" altLang="en-US" smtClean="0"/>
              <a:t>In 2002 NKF published this classification system for CKD, known as the KDOQI classification system.  This system defined 5 stages of kidney disease, based on measurement of kidney function using eGFR.</a:t>
            </a:r>
          </a:p>
          <a:p>
            <a:pPr eaLnBrk="1" hangingPunct="1"/>
            <a:r>
              <a:rPr lang="en-NZ" altLang="en-US" smtClean="0"/>
              <a:t>This new classification system enabled the subsequent development of guidelines for best practice at the different stages of kidney disease.  And most importantly for this discussion, it meant that patients at risk of developing later stages of CKD can be identified and treated early.</a:t>
            </a:r>
            <a:endParaRPr lang="en-AU" altLang="en-US" smtClean="0"/>
          </a:p>
        </p:txBody>
      </p:sp>
    </p:spTree>
    <p:extLst>
      <p:ext uri="{BB962C8B-B14F-4D97-AF65-F5344CB8AC3E}">
        <p14:creationId xmlns:p14="http://schemas.microsoft.com/office/powerpoint/2010/main" xmlns="" val="1666096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4AAA119-0AE9-4181-A93B-DEC65964B587}" type="slidenum">
              <a:rPr lang="en-US" altLang="en-US" smtClean="0"/>
              <a:pPr/>
              <a:t>18</a:t>
            </a:fld>
            <a:endParaRPr lang="en-US" altLang="en-US"/>
          </a:p>
        </p:txBody>
      </p:sp>
    </p:spTree>
    <p:extLst>
      <p:ext uri="{BB962C8B-B14F-4D97-AF65-F5344CB8AC3E}">
        <p14:creationId xmlns:p14="http://schemas.microsoft.com/office/powerpoint/2010/main" xmlns="" val="402618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5A00C-58F9-D046-8D3B-9036E986AC3A}" type="slidenum">
              <a:rPr lang="en-US" smtClean="0"/>
              <a:pPr/>
              <a:t>21</a:t>
            </a:fld>
            <a:endParaRPr lang="en-US"/>
          </a:p>
        </p:txBody>
      </p:sp>
    </p:spTree>
    <p:extLst>
      <p:ext uri="{BB962C8B-B14F-4D97-AF65-F5344CB8AC3E}">
        <p14:creationId xmlns:p14="http://schemas.microsoft.com/office/powerpoint/2010/main" xmlns="" val="166176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Kidney disease is a common complication of diabetes</a:t>
            </a:r>
            <a:endParaRPr lang="en-NZ"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3A4593D-08EC-4985-9945-89CF46FBA2FF}" type="slidenum">
              <a:rPr lang="en-US" altLang="en-US">
                <a:latin typeface="Calibri" pitchFamily="34" charset="0"/>
              </a:rPr>
              <a:pPr/>
              <a:t>22</a:t>
            </a:fld>
            <a:endParaRPr lang="en-US" altLang="en-US">
              <a:latin typeface="Calibri" pitchFamily="34" charset="0"/>
            </a:endParaRPr>
          </a:p>
        </p:txBody>
      </p:sp>
    </p:spTree>
    <p:extLst>
      <p:ext uri="{BB962C8B-B14F-4D97-AF65-F5344CB8AC3E}">
        <p14:creationId xmlns:p14="http://schemas.microsoft.com/office/powerpoint/2010/main" xmlns="" val="630548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Kidney</a:t>
            </a:r>
            <a:r>
              <a:rPr lang="en-US" altLang="en-US" baseline="0" dirty="0" smtClean="0"/>
              <a:t> disease is one of the </a:t>
            </a:r>
            <a:r>
              <a:rPr lang="en-US" altLang="en-US" baseline="0" dirty="0" err="1" smtClean="0"/>
              <a:t>microvascular</a:t>
            </a:r>
            <a:r>
              <a:rPr lang="en-US" altLang="en-US" baseline="0" dirty="0" smtClean="0"/>
              <a:t> complications of diabetes, caused by damage to the endothelium of the tiny blood vessels.</a:t>
            </a:r>
          </a:p>
          <a:p>
            <a:endParaRPr lang="en-NZ" altLang="en-US" dirty="0" smtClean="0"/>
          </a:p>
          <a:p>
            <a:r>
              <a:rPr lang="en-NZ" altLang="en-US" dirty="0" smtClean="0"/>
              <a:t>In 2012 </a:t>
            </a:r>
            <a:r>
              <a:rPr lang="en-NZ" altLang="en-US" dirty="0" err="1" smtClean="0"/>
              <a:t>Kenealy’s</a:t>
            </a:r>
            <a:r>
              <a:rPr lang="en-NZ" altLang="en-US" dirty="0" smtClean="0"/>
              <a:t> research group in Auckland looked for signs of kidney damage in 67,171 New Zealand adults with diabetes in primary care and concluded that on average, around half of all people diagnosed with T2DM in New Zealand have signs of kidney disease.  When broken down into ethnicity, that study found significant disparities.  (</a:t>
            </a:r>
            <a:r>
              <a:rPr lang="en-NZ" altLang="en-US" dirty="0" err="1" smtClean="0">
                <a:hlinkClick r:id="" action="ppaction://hlinkfile" tooltip="Kenealy, 2012 #449"/>
              </a:rPr>
              <a:t>Kenealy</a:t>
            </a:r>
            <a:r>
              <a:rPr lang="en-NZ" altLang="en-US" dirty="0" smtClean="0">
                <a:hlinkClick r:id="" action="ppaction://hlinkfile" tooltip="Kenealy, 2012 #449"/>
              </a:rPr>
              <a:t> et al., 2012</a:t>
            </a:r>
            <a:r>
              <a:rPr lang="en-NZ" altLang="en-US" dirty="0" smtClean="0"/>
              <a:t>).  </a:t>
            </a:r>
          </a:p>
          <a:p>
            <a:endParaRPr lang="en-NZ" altLang="en-US" dirty="0" smtClean="0"/>
          </a:p>
          <a:p>
            <a:r>
              <a:rPr lang="en-NZ" altLang="en-US" dirty="0" smtClean="0"/>
              <a:t>These estimates are likely to be conservative, since they did not include the approximately 19% of the NZ population with undiagnosed diabetes and </a:t>
            </a:r>
            <a:r>
              <a:rPr lang="en-NZ" altLang="en-US" dirty="0" err="1" smtClean="0"/>
              <a:t>prediabetes</a:t>
            </a:r>
            <a:r>
              <a:rPr lang="en-NZ" altLang="en-US" dirty="0" smtClean="0"/>
              <a:t> who are likely to represent a significant number of people with unrecognised kidney disease (</a:t>
            </a:r>
            <a:r>
              <a:rPr lang="en-NZ" altLang="en-US" dirty="0" smtClean="0">
                <a:hlinkClick r:id="" action="ppaction://hlinkfile" tooltip="Coppell, 2013 #484"/>
              </a:rPr>
              <a:t>Coppell et al., 2013</a:t>
            </a:r>
            <a:r>
              <a:rPr lang="en-NZ" altLang="en-US" dirty="0" smtClean="0"/>
              <a:t>).  </a:t>
            </a:r>
          </a:p>
          <a:p>
            <a:endParaRPr lang="en-NZ"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22EE55E-9102-4686-A937-D725DA61054E}" type="slidenum">
              <a:rPr lang="en-US" altLang="en-US">
                <a:latin typeface="Calibri" pitchFamily="34" charset="0"/>
              </a:rPr>
              <a:pPr/>
              <a:t>23</a:t>
            </a:fld>
            <a:endParaRPr lang="en-US" altLang="en-US">
              <a:latin typeface="Calibri" pitchFamily="34" charset="0"/>
            </a:endParaRPr>
          </a:p>
        </p:txBody>
      </p:sp>
    </p:spTree>
    <p:extLst>
      <p:ext uri="{BB962C8B-B14F-4D97-AF65-F5344CB8AC3E}">
        <p14:creationId xmlns:p14="http://schemas.microsoft.com/office/powerpoint/2010/main" xmlns="" val="2355419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4AAA119-0AE9-4181-A93B-DEC65964B587}" type="slidenum">
              <a:rPr lang="en-US" altLang="en-US" smtClean="0"/>
              <a:pPr/>
              <a:t>25</a:t>
            </a:fld>
            <a:endParaRPr lang="en-US" altLang="en-US"/>
          </a:p>
        </p:txBody>
      </p:sp>
    </p:spTree>
    <p:extLst>
      <p:ext uri="{BB962C8B-B14F-4D97-AF65-F5344CB8AC3E}">
        <p14:creationId xmlns:p14="http://schemas.microsoft.com/office/powerpoint/2010/main" xmlns="" val="1740827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tLang="en-US" dirty="0" smtClean="0"/>
              <a:t>Diabetic kidney disease is harmful.  Kidney disease and diabetes each infer an independent and incremental risk factor for death from CVD.  </a:t>
            </a:r>
          </a:p>
          <a:p>
            <a:pPr eaLnBrk="1" hangingPunct="1"/>
            <a:endParaRPr lang="en-NZ" altLang="en-US" dirty="0" smtClean="0"/>
          </a:p>
          <a:p>
            <a:pPr eaLnBrk="1" hangingPunct="1"/>
            <a:r>
              <a:rPr lang="en-NZ" altLang="en-US" dirty="0" smtClean="0"/>
              <a:t>A re-examination of data from the landmark UKPDS research suggested that people with T2DM, who develop kidney disease, were more likely to die from CVD than progress to dialysis (</a:t>
            </a:r>
            <a:r>
              <a:rPr lang="en-NZ" altLang="en-US" dirty="0" smtClean="0">
                <a:hlinkClick r:id="" action="ppaction://hlinkfile" tooltip="Adler, 2003 #319"/>
              </a:rPr>
              <a:t>Adler et al., 2003</a:t>
            </a:r>
            <a:r>
              <a:rPr lang="en-NZ" altLang="en-US" dirty="0" smtClean="0"/>
              <a:t>).  </a:t>
            </a:r>
          </a:p>
          <a:p>
            <a:pPr eaLnBrk="1" hangingPunct="1"/>
            <a:endParaRPr lang="en-NZ" altLang="en-US" dirty="0" smtClean="0"/>
          </a:p>
          <a:p>
            <a:pPr eaLnBrk="1" hangingPunct="1"/>
            <a:r>
              <a:rPr lang="en-NZ" altLang="en-US" dirty="0" smtClean="0"/>
              <a:t>A prospective cohort study of nearly 28,000 patients enrolled in a large primary health organisation in Oregon, found that among people with diabetes, those with kidney disease had over 10 times the risk of CVD than those without kidney disease (</a:t>
            </a:r>
            <a:r>
              <a:rPr lang="en-NZ" altLang="en-US" dirty="0" smtClean="0">
                <a:hlinkClick r:id="" action="ppaction://hlinkfile" tooltip="Keith, 2004 #813"/>
              </a:rPr>
              <a:t>Keith, Nichols, </a:t>
            </a:r>
            <a:r>
              <a:rPr lang="en-NZ" altLang="en-US" dirty="0" err="1" smtClean="0">
                <a:hlinkClick r:id="" action="ppaction://hlinkfile" tooltip="Keith, 2004 #813"/>
              </a:rPr>
              <a:t>Gullion</a:t>
            </a:r>
            <a:r>
              <a:rPr lang="en-NZ" altLang="en-US" dirty="0" smtClean="0">
                <a:hlinkClick r:id="" action="ppaction://hlinkfile" tooltip="Keith, 2004 #813"/>
              </a:rPr>
              <a:t>, Brown, &amp; Smith, 2004</a:t>
            </a:r>
            <a:r>
              <a:rPr lang="en-NZ" altLang="en-US" dirty="0" smtClean="0"/>
              <a:t>). </a:t>
            </a:r>
          </a:p>
          <a:p>
            <a:pPr eaLnBrk="1" hangingPunct="1"/>
            <a:endParaRPr lang="en-NZ" altLang="en-US" dirty="0" smtClean="0"/>
          </a:p>
          <a:p>
            <a:pPr eaLnBrk="1" hangingPunct="1"/>
            <a:r>
              <a:rPr lang="en-NZ" altLang="en-US" dirty="0" smtClean="0"/>
              <a:t>Mortality and morbidity on dialysis are high; rates of up to 80% </a:t>
            </a:r>
            <a:r>
              <a:rPr lang="en-NZ" altLang="en-US" dirty="0" err="1" smtClean="0"/>
              <a:t>mortaslity</a:t>
            </a:r>
            <a:r>
              <a:rPr lang="en-NZ" altLang="en-US" dirty="0" smtClean="0"/>
              <a:t> after five years have been reported (</a:t>
            </a:r>
            <a:r>
              <a:rPr lang="en-NZ" altLang="en-US" dirty="0" err="1" smtClean="0">
                <a:hlinkClick r:id="" action="ppaction://hlinkfile" tooltip="Mailloux, 2014 #799"/>
              </a:rPr>
              <a:t>Mailloux</a:t>
            </a:r>
            <a:r>
              <a:rPr lang="en-NZ" altLang="en-US" dirty="0" smtClean="0">
                <a:hlinkClick r:id="" action="ppaction://hlinkfile" tooltip="Mailloux, 2014 #799"/>
              </a:rPr>
              <a:t> &amp; </a:t>
            </a:r>
            <a:r>
              <a:rPr lang="en-NZ" altLang="en-US" dirty="0" err="1" smtClean="0">
                <a:hlinkClick r:id="" action="ppaction://hlinkfile" tooltip="Mailloux, 2014 #799"/>
              </a:rPr>
              <a:t>Henrich</a:t>
            </a:r>
            <a:r>
              <a:rPr lang="en-NZ" altLang="en-US" dirty="0" smtClean="0">
                <a:hlinkClick r:id="" action="ppaction://hlinkfile" tooltip="Mailloux, 2014 #799"/>
              </a:rPr>
              <a:t>, 2014</a:t>
            </a:r>
            <a:r>
              <a:rPr lang="en-NZ" altLang="en-US" dirty="0" smtClean="0"/>
              <a:t>).  Comorbidities and the burden of treatment have been shown to contribute to reported poor quality of life and increased hospitalisation in dialysis patients with diabetes</a:t>
            </a:r>
          </a:p>
          <a:p>
            <a:pPr eaLnBrk="1" hangingPunct="1"/>
            <a:endParaRPr lang="en-NZ" altLang="en-US" dirty="0" smtClean="0"/>
          </a:p>
          <a:p>
            <a:pPr eaLnBrk="1" hangingPunct="1"/>
            <a:r>
              <a:rPr lang="en-NZ" altLang="en-US" dirty="0" smtClean="0"/>
              <a:t>A recent New Zealand Ministry of Health report places CKD at fourth place in terms of total health loss (</a:t>
            </a:r>
            <a:r>
              <a:rPr lang="en-NZ" altLang="en-US" dirty="0" smtClean="0">
                <a:hlinkClick r:id="" action="ppaction://hlinkfile" tooltip="Ministry of Health, 2013 #565"/>
              </a:rPr>
              <a:t>Ministry of Health, 2013</a:t>
            </a:r>
            <a:r>
              <a:rPr lang="en-NZ" altLang="en-US" dirty="0" smtClean="0"/>
              <a:t>).  This estimate takes into account the years of life lost through early death, the years lived with disability, and additional burden on health due to risk factors for other disease.  </a:t>
            </a:r>
          </a:p>
          <a:p>
            <a:pPr eaLnBrk="1" hangingPunct="1"/>
            <a:endParaRPr lang="en-NZ" altLang="en-US" dirty="0" smtClean="0"/>
          </a:p>
          <a:p>
            <a:pPr eaLnBrk="1" hangingPunct="1"/>
            <a:r>
              <a:rPr lang="en-NZ" altLang="en-US" dirty="0" smtClean="0"/>
              <a:t>Data recording the actual cause of death in diabetes-related mortality are not reported in New Zealand, but Australian data shows that in 2007 kidney disease was the third most common cause of death in people with diabetes, after coronary artery disease and hypertensive diseases (</a:t>
            </a:r>
            <a:r>
              <a:rPr lang="en-NZ" altLang="en-US" dirty="0" smtClean="0">
                <a:hlinkClick r:id="" action="ppaction://hlinkfile" tooltip="White, 2014 #803"/>
              </a:rPr>
              <a:t>White &amp; Chadban, 2014</a:t>
            </a:r>
            <a:r>
              <a:rPr lang="en-NZ" altLang="en-US" dirty="0" smtClean="0"/>
              <a:t>).</a:t>
            </a:r>
          </a:p>
          <a:p>
            <a:pPr eaLnBrk="1" hangingPunct="1"/>
            <a:endParaRPr lang="en-NZ"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D172280-DC05-4374-9276-B9B87984F062}" type="slidenum">
              <a:rPr lang="en-US" altLang="en-US">
                <a:latin typeface="Calibri" pitchFamily="34" charset="0"/>
              </a:rPr>
              <a:pPr/>
              <a:t>27</a:t>
            </a:fld>
            <a:endParaRPr lang="en-US" altLang="en-US">
              <a:latin typeface="Calibri" pitchFamily="34" charset="0"/>
            </a:endParaRPr>
          </a:p>
        </p:txBody>
      </p:sp>
    </p:spTree>
    <p:extLst>
      <p:ext uri="{BB962C8B-B14F-4D97-AF65-F5344CB8AC3E}">
        <p14:creationId xmlns:p14="http://schemas.microsoft.com/office/powerpoint/2010/main" xmlns="" val="1035355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altLang="en-US" dirty="0" smtClean="0"/>
              <a:t>The economic cost of DKD in its early stages preceding dialysis is not well studied.  Most research into the costs of KD in general includes the financial cost of RRT, and does not identify the pre-dialysis costs.  </a:t>
            </a:r>
          </a:p>
          <a:p>
            <a:pPr eaLnBrk="1" hangingPunct="1">
              <a:spcBef>
                <a:spcPct val="0"/>
              </a:spcBef>
            </a:pPr>
            <a:endParaRPr lang="en-NZ" altLang="en-US" dirty="0" smtClean="0"/>
          </a:p>
          <a:p>
            <a:pPr eaLnBrk="1" hangingPunct="1">
              <a:spcBef>
                <a:spcPct val="0"/>
              </a:spcBef>
            </a:pPr>
            <a:r>
              <a:rPr lang="en-NZ" altLang="en-US" dirty="0" smtClean="0"/>
              <a:t>Data from Counties </a:t>
            </a:r>
            <a:r>
              <a:rPr lang="en-NZ" altLang="en-US" dirty="0" err="1" smtClean="0"/>
              <a:t>Manukau</a:t>
            </a:r>
            <a:r>
              <a:rPr lang="en-NZ" altLang="en-US" dirty="0" smtClean="0"/>
              <a:t> District Health Board (CMDHB) in 2004 showed the average annual cost of dialysis treatment per patient ranged between $33,585 for home haemodialysis, and $64,318 for hospital haemodialysis, accounting for 1% of the total health budget (</a:t>
            </a:r>
            <a:r>
              <a:rPr lang="en-NZ" altLang="en-US" dirty="0" smtClean="0">
                <a:hlinkClick r:id="" action="ppaction://hlinkfile" tooltip="Ashton, 2007 #881"/>
              </a:rPr>
              <a:t>Ashton &amp; Marshall, 2007</a:t>
            </a:r>
            <a:r>
              <a:rPr lang="en-NZ" altLang="en-US" dirty="0" smtClean="0"/>
              <a:t>; </a:t>
            </a:r>
            <a:r>
              <a:rPr lang="en-NZ" altLang="en-US" dirty="0" smtClean="0">
                <a:hlinkClick r:id="" action="ppaction://hlinkfile" tooltip="National Renal Advisory Board, 2006 #831"/>
              </a:rPr>
              <a:t>National Renal Advisory Board, 2006</a:t>
            </a:r>
            <a:r>
              <a:rPr lang="en-NZ" altLang="en-US" dirty="0" smtClean="0"/>
              <a:t>).  </a:t>
            </a:r>
          </a:p>
          <a:p>
            <a:pPr eaLnBrk="1" hangingPunct="1">
              <a:spcBef>
                <a:spcPct val="0"/>
              </a:spcBef>
            </a:pPr>
            <a:endParaRPr lang="en-NZ" altLang="en-US" dirty="0" smtClean="0"/>
          </a:p>
          <a:p>
            <a:pPr eaLnBrk="1" hangingPunct="1">
              <a:spcBef>
                <a:spcPct val="0"/>
              </a:spcBef>
            </a:pPr>
            <a:r>
              <a:rPr lang="en-NZ" altLang="en-US" dirty="0" smtClean="0"/>
              <a:t>Another New Zealand study in 2006 estimated that NZ$90 million per annum was spent on RRT, with NZ$36 million spent on diabetic ESKD alone (</a:t>
            </a:r>
            <a:r>
              <a:rPr lang="en-NZ" altLang="en-US" dirty="0" err="1" smtClean="0">
                <a:hlinkClick r:id="" action="ppaction://hlinkfile" tooltip="Endre, 2006 #75"/>
              </a:rPr>
              <a:t>Endre</a:t>
            </a:r>
            <a:r>
              <a:rPr lang="en-NZ" altLang="en-US" dirty="0" smtClean="0">
                <a:hlinkClick r:id="" action="ppaction://hlinkfile" tooltip="Endre, 2006 #75"/>
              </a:rPr>
              <a:t>, </a:t>
            </a:r>
            <a:r>
              <a:rPr lang="en-NZ" altLang="en-US" dirty="0" err="1" smtClean="0">
                <a:hlinkClick r:id="" action="ppaction://hlinkfile" tooltip="Endre, 2006 #75"/>
              </a:rPr>
              <a:t>Beaven</a:t>
            </a:r>
            <a:r>
              <a:rPr lang="en-NZ" altLang="en-US" dirty="0" smtClean="0">
                <a:hlinkClick r:id="" action="ppaction://hlinkfile" tooltip="Endre, 2006 #75"/>
              </a:rPr>
              <a:t>, &amp; </a:t>
            </a:r>
            <a:r>
              <a:rPr lang="en-NZ" altLang="en-US" dirty="0" err="1" smtClean="0">
                <a:hlinkClick r:id="" action="ppaction://hlinkfile" tooltip="Endre, 2006 #75"/>
              </a:rPr>
              <a:t>Buttimore</a:t>
            </a:r>
            <a:r>
              <a:rPr lang="en-NZ" altLang="en-US" dirty="0" smtClean="0">
                <a:hlinkClick r:id="" action="ppaction://hlinkfile" tooltip="Endre, 2006 #75"/>
              </a:rPr>
              <a:t>, 2006</a:t>
            </a:r>
            <a:r>
              <a:rPr lang="en-NZ" altLang="en-US" dirty="0" smtClean="0"/>
              <a:t>).  </a:t>
            </a:r>
          </a:p>
          <a:p>
            <a:pPr eaLnBrk="1" hangingPunct="1">
              <a:spcBef>
                <a:spcPct val="0"/>
              </a:spcBef>
            </a:pPr>
            <a:endParaRPr lang="en-NZ" altLang="en-US" dirty="0" smtClean="0"/>
          </a:p>
          <a:p>
            <a:pPr eaLnBrk="1" hangingPunct="1">
              <a:spcBef>
                <a:spcPct val="0"/>
              </a:spcBef>
            </a:pPr>
            <a:r>
              <a:rPr lang="en-NZ" altLang="en-US" dirty="0" smtClean="0"/>
              <a:t>Data from the United States shows that costs associated with diabetes-related ESKD are 30% to 50% higher than those related to other causes of kidney disease (</a:t>
            </a:r>
            <a:r>
              <a:rPr lang="en-NZ" altLang="en-US" dirty="0" smtClean="0">
                <a:hlinkClick r:id="" action="ppaction://hlinkfile" tooltip="United States Renal Data System, 2013 #949"/>
              </a:rPr>
              <a:t>United States Renal Data System, 2013</a:t>
            </a:r>
            <a:r>
              <a:rPr lang="en-NZ" altLang="en-US" dirty="0" smtClean="0"/>
              <a:t>).  </a:t>
            </a:r>
          </a:p>
          <a:p>
            <a:pPr eaLnBrk="1" hangingPunct="1">
              <a:spcBef>
                <a:spcPct val="0"/>
              </a:spcBef>
            </a:pPr>
            <a:endParaRPr lang="en-NZ" altLang="en-US" dirty="0" smtClean="0"/>
          </a:p>
          <a:p>
            <a:endParaRPr lang="en-NZ"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C68F92C-B785-4260-A182-DF5AD2767250}" type="slidenum">
              <a:rPr lang="en-US" altLang="en-US">
                <a:latin typeface="Calibri" pitchFamily="34" charset="0"/>
              </a:rPr>
              <a:pPr/>
              <a:t>28</a:t>
            </a:fld>
            <a:endParaRPr lang="en-US" altLang="en-US">
              <a:latin typeface="Calibri" pitchFamily="34" charset="0"/>
            </a:endParaRPr>
          </a:p>
        </p:txBody>
      </p:sp>
    </p:spTree>
    <p:extLst>
      <p:ext uri="{BB962C8B-B14F-4D97-AF65-F5344CB8AC3E}">
        <p14:creationId xmlns:p14="http://schemas.microsoft.com/office/powerpoint/2010/main" xmlns="" val="236141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923C344-5DD3-487A-800A-4DA195341555}"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www.MWconsulting.co.nz</a:t>
            </a:r>
          </a:p>
        </p:txBody>
      </p:sp>
      <p:sp>
        <p:nvSpPr>
          <p:cNvPr id="7" name="Rectangle 7"/>
          <p:cNvSpPr>
            <a:spLocks noGrp="1" noChangeArrowheads="1"/>
          </p:cNvSpPr>
          <p:nvPr>
            <p:ph type="sldNum" sz="quarter" idx="5"/>
          </p:nvPr>
        </p:nvSpPr>
        <p:spPr>
          <a:ln/>
        </p:spPr>
        <p:txBody>
          <a:bodyPr/>
          <a:lstStyle/>
          <a:p>
            <a:fld id="{BFDD6F5D-D32B-4AAC-A556-77CC2D240C2D}" type="slidenum">
              <a:rPr lang="en-US" altLang="en-US"/>
              <a:pPr/>
              <a:t>4</a:t>
            </a:fld>
            <a:endParaRPr lang="en-US" alt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3095771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smtClean="0"/>
              <a:t>Considering all of this evidence, it is reasonable to assume that any significant reduction in the rate of progress to kidney failure which translates to extending the pre-dialysis stages of DKD will have major economic benefits.</a:t>
            </a:r>
          </a:p>
          <a:p>
            <a:endParaRPr lang="en-NZ"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3564338-3FC5-4039-8058-82EE0A6D4CA5}" type="slidenum">
              <a:rPr lang="en-US" altLang="en-US">
                <a:latin typeface="Calibri" pitchFamily="34" charset="0"/>
              </a:rPr>
              <a:pPr/>
              <a:t>29</a:t>
            </a:fld>
            <a:endParaRPr lang="en-US" altLang="en-US">
              <a:latin typeface="Calibri" pitchFamily="34" charset="0"/>
            </a:endParaRPr>
          </a:p>
        </p:txBody>
      </p:sp>
    </p:spTree>
    <p:extLst>
      <p:ext uri="{BB962C8B-B14F-4D97-AF65-F5344CB8AC3E}">
        <p14:creationId xmlns:p14="http://schemas.microsoft.com/office/powerpoint/2010/main" xmlns="" val="1222382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5A00C-58F9-D046-8D3B-9036E986AC3A}" type="slidenum">
              <a:rPr lang="en-US" smtClean="0"/>
              <a:pPr/>
              <a:t>30</a:t>
            </a:fld>
            <a:endParaRPr lang="en-US"/>
          </a:p>
        </p:txBody>
      </p:sp>
    </p:spTree>
    <p:extLst>
      <p:ext uri="{BB962C8B-B14F-4D97-AF65-F5344CB8AC3E}">
        <p14:creationId xmlns:p14="http://schemas.microsoft.com/office/powerpoint/2010/main" xmlns="" val="3699091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EA48765-2F41-42DB-B0B6-51441D9C1CD5}" type="slidenum">
              <a:rPr lang="en-US" altLang="en-US">
                <a:latin typeface="Calibri" pitchFamily="34" charset="0"/>
              </a:rPr>
              <a:pPr/>
              <a:t>31</a:t>
            </a:fld>
            <a:endParaRPr lang="en-US" altLang="en-US">
              <a:latin typeface="Calibri" pitchFamily="34" charset="0"/>
            </a:endParaRPr>
          </a:p>
        </p:txBody>
      </p:sp>
    </p:spTree>
    <p:extLst>
      <p:ext uri="{BB962C8B-B14F-4D97-AF65-F5344CB8AC3E}">
        <p14:creationId xmlns:p14="http://schemas.microsoft.com/office/powerpoint/2010/main" xmlns="" val="976654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smtClean="0"/>
              <a:t>International best practice guidelines for early detection and management of DKD are well established (since 2002).</a:t>
            </a:r>
          </a:p>
          <a:p>
            <a:endParaRPr lang="en-NZ" altLang="en-US" smtClean="0"/>
          </a:p>
          <a:p>
            <a:r>
              <a:rPr lang="en-NZ" altLang="en-US" smtClean="0"/>
              <a:t>In Australasia, we have the CARI guidelines written specifically for the New Zealand context, and these have been distilled into useful tools for applying these evidence based recommendations in clinical practice.</a:t>
            </a:r>
          </a:p>
          <a:p>
            <a:endParaRPr lang="en-NZ" altLang="en-US" smtClean="0"/>
          </a:p>
          <a:p>
            <a:endParaRPr lang="en-NZ"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5A14ACF-386E-41FA-A5AD-5519C6159EF0}" type="slidenum">
              <a:rPr lang="en-US" altLang="en-US">
                <a:latin typeface="Calibri" pitchFamily="34" charset="0"/>
              </a:rPr>
              <a:pPr/>
              <a:t>32</a:t>
            </a:fld>
            <a:endParaRPr lang="en-US" altLang="en-US">
              <a:latin typeface="Calibri" pitchFamily="34" charset="0"/>
            </a:endParaRPr>
          </a:p>
        </p:txBody>
      </p:sp>
    </p:spTree>
    <p:extLst>
      <p:ext uri="{BB962C8B-B14F-4D97-AF65-F5344CB8AC3E}">
        <p14:creationId xmlns:p14="http://schemas.microsoft.com/office/powerpoint/2010/main" xmlns="" val="2098797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Research has shown that early detection of albuminuria and hypertension, and their aggressive treatment can reduce, halt, and even reverse the progression of kidney disease, particularly in high risk diabetic populations (</a:t>
            </a:r>
            <a:r>
              <a:rPr lang="en-US" altLang="en-US" smtClean="0">
                <a:hlinkClick r:id="" action="ppaction://hlinkfile" tooltip="Eknoyan, 2004 #829"/>
              </a:rPr>
              <a:t>Eknoyan et al., 2004</a:t>
            </a:r>
            <a:r>
              <a:rPr lang="en-US" altLang="en-US" smtClean="0"/>
              <a:t>; </a:t>
            </a:r>
            <a:r>
              <a:rPr lang="en-US" altLang="en-US" smtClean="0">
                <a:hlinkClick r:id="" action="ppaction://hlinkfile" tooltip="MacIsaac, 2010 #148"/>
              </a:rPr>
              <a:t>MacIsaac et al., 2010</a:t>
            </a:r>
            <a:r>
              <a:rPr lang="en-US" altLang="en-US" smtClean="0"/>
              <a:t>; </a:t>
            </a:r>
            <a:r>
              <a:rPr lang="en-US" altLang="en-US" smtClean="0">
                <a:hlinkClick r:id="" action="ppaction://hlinkfile" tooltip="Turner, 2012 #830"/>
              </a:rPr>
              <a:t>J. Turner, Bauer, Abramowitz, Melamed, &amp; Hostetter, 2012</a:t>
            </a:r>
            <a:r>
              <a:rPr lang="en-US" altLang="en-US" smtClean="0"/>
              <a:t>).  </a:t>
            </a:r>
          </a:p>
          <a:p>
            <a:endParaRPr lang="en-US" altLang="en-US" smtClean="0"/>
          </a:p>
          <a:p>
            <a:r>
              <a:rPr lang="en-US" altLang="en-US" smtClean="0"/>
              <a:t>Early identification </a:t>
            </a:r>
            <a:r>
              <a:rPr lang="en-NZ" altLang="en-US" smtClean="0"/>
              <a:t>is an important and effective strategy to reduce the increasing burden of CKD.  S</a:t>
            </a:r>
            <a:r>
              <a:rPr lang="en-US" altLang="en-US" smtClean="0"/>
              <a:t>creening should be targeted at those who are at high risk for kidney disease, and this of course includes those with diabetes.</a:t>
            </a:r>
          </a:p>
          <a:p>
            <a:endParaRPr lang="en-US" altLang="en-US" smtClean="0"/>
          </a:p>
          <a:p>
            <a:r>
              <a:rPr lang="en-NZ" altLang="en-US" smtClean="0"/>
              <a:t>Screening should include a urine ACR for albuminuria, a blood test for serum creatinine to estimate glomerular filtration rate, and blood pressure measurement.  Serum creatinine is an insensitive marker for detecting mild to moderate kidney disease – eGFR is the preferred test.</a:t>
            </a:r>
            <a:endParaRPr lang="en-US" altLang="en-US" smtClean="0"/>
          </a:p>
          <a:p>
            <a:endParaRPr lang="en-US" altLang="en-US" smtClean="0"/>
          </a:p>
          <a:p>
            <a:r>
              <a:rPr lang="en-US" altLang="en-US" smtClean="0"/>
              <a:t>Early intervention by modification of risk factors (in particular hypertension and albuminuria) in patients with diabetes has been shown to slow the progression of DKD, thereby prolonging the length of time until commencement of RRT (</a:t>
            </a:r>
            <a:r>
              <a:rPr lang="en-US" altLang="en-US" smtClean="0">
                <a:hlinkClick r:id="" action="ppaction://hlinkfile" tooltip="Chadban, 2010 #76"/>
              </a:rPr>
              <a:t>Chadban et al., 2010</a:t>
            </a:r>
            <a:r>
              <a:rPr lang="en-US" altLang="en-US" smtClean="0"/>
              <a:t>; </a:t>
            </a:r>
            <a:r>
              <a:rPr lang="en-US" altLang="en-US" smtClean="0">
                <a:hlinkClick r:id="" action="ppaction://hlinkfile" tooltip="Dreyer, 2013 #592"/>
              </a:rPr>
              <a:t>Dreyer et al., 2013</a:t>
            </a:r>
            <a:r>
              <a:rPr lang="en-US" altLang="en-US" smtClean="0"/>
              <a:t>; </a:t>
            </a:r>
            <a:r>
              <a:rPr lang="en-US" altLang="en-US" smtClean="0">
                <a:hlinkClick r:id="" action="ppaction://hlinkfile" tooltip="Levin, 2005 #832"/>
              </a:rPr>
              <a:t>Levin, 2005</a:t>
            </a:r>
            <a:r>
              <a:rPr lang="en-US" altLang="en-US" smtClean="0"/>
              <a:t>; </a:t>
            </a:r>
            <a:r>
              <a:rPr lang="en-US" altLang="en-US" smtClean="0">
                <a:hlinkClick r:id="" action="ppaction://hlinkfile" tooltip="Levin, 2011 #690"/>
              </a:rPr>
              <a:t>Levin &amp; Stevens, 2011</a:t>
            </a:r>
            <a:r>
              <a:rPr lang="en-US" altLang="en-US" smtClean="0"/>
              <a:t>; </a:t>
            </a:r>
            <a:r>
              <a:rPr lang="en-US" altLang="en-US" smtClean="0">
                <a:hlinkClick r:id="" action="ppaction://hlinkfile" tooltip="Saweirs, 2007 #861"/>
              </a:rPr>
              <a:t>Saweirs &amp; Goddard, 2007</a:t>
            </a:r>
            <a:r>
              <a:rPr lang="en-US" altLang="en-US" smtClean="0"/>
              <a:t>).  </a:t>
            </a:r>
          </a:p>
          <a:p>
            <a:endParaRPr lang="en-US" altLang="en-US" smtClean="0"/>
          </a:p>
          <a:p>
            <a:r>
              <a:rPr lang="en-US" altLang="en-US" smtClean="0"/>
              <a:t>Furthermore, the benefits of early treatment continue after RRT has begun, with fewer adverse outcomes at the time dialysis starts, and reduced morbidity and mortality later in RRT programmes (</a:t>
            </a:r>
            <a:r>
              <a:rPr lang="en-US" altLang="en-US" smtClean="0">
                <a:hlinkClick r:id="" action="ppaction://hlinkfile" tooltip="Chen, 2010 #12"/>
              </a:rPr>
              <a:t>S. Chen et al., 2010</a:t>
            </a:r>
            <a:r>
              <a:rPr lang="en-US" altLang="en-US" smtClean="0"/>
              <a:t>; </a:t>
            </a:r>
            <a:r>
              <a:rPr lang="en-US" altLang="en-US" smtClean="0">
                <a:hlinkClick r:id="" action="ppaction://hlinkfile" tooltip="Hasegawa, 2009 #833"/>
              </a:rPr>
              <a:t>Hasegawa et al., 2009</a:t>
            </a:r>
            <a:r>
              <a:rPr lang="en-US" altLang="en-US" smtClean="0"/>
              <a:t>; </a:t>
            </a:r>
            <a:r>
              <a:rPr lang="en-US" altLang="en-US" smtClean="0">
                <a:hlinkClick r:id="" action="ppaction://hlinkfile" tooltip="Levin, 2011 #690"/>
              </a:rPr>
              <a:t>Levin &amp; Stevens, 2011</a:t>
            </a:r>
            <a:r>
              <a:rPr lang="en-US" altLang="en-US" smtClean="0"/>
              <a:t>).  </a:t>
            </a:r>
            <a:endParaRPr lang="en-NZ" altLang="en-US" smtClean="0"/>
          </a:p>
          <a:p>
            <a:endParaRPr lang="en-NZ"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1F3CEE8-1133-426E-8A27-ED5D0D9E966D}" type="slidenum">
              <a:rPr lang="en-US" altLang="en-US">
                <a:latin typeface="Calibri" pitchFamily="34" charset="0"/>
              </a:rPr>
              <a:pPr/>
              <a:t>33</a:t>
            </a:fld>
            <a:endParaRPr lang="en-US" altLang="en-US">
              <a:latin typeface="Calibri" pitchFamily="34" charset="0"/>
            </a:endParaRPr>
          </a:p>
        </p:txBody>
      </p:sp>
    </p:spTree>
    <p:extLst>
      <p:ext uri="{BB962C8B-B14F-4D97-AF65-F5344CB8AC3E}">
        <p14:creationId xmlns:p14="http://schemas.microsoft.com/office/powerpoint/2010/main" xmlns="" val="1671803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(NZ</a:t>
            </a:r>
            <a:r>
              <a:rPr lang="en-US" baseline="0" dirty="0" smtClean="0"/>
              <a:t> Medical Journal study …. Mann, Coppell et al)</a:t>
            </a:r>
          </a:p>
          <a:p>
            <a:endParaRPr lang="en-US" baseline="0" dirty="0" smtClean="0"/>
          </a:p>
          <a:p>
            <a:r>
              <a:rPr lang="en-US" baseline="0" dirty="0" smtClean="0"/>
              <a:t>Research published in March of this year that involved a sample of nearly 4.5 thousand </a:t>
            </a:r>
            <a:r>
              <a:rPr lang="en-US" baseline="0" dirty="0" err="1" smtClean="0"/>
              <a:t>Nzer’s</a:t>
            </a:r>
            <a:r>
              <a:rPr lang="en-US" baseline="0" dirty="0" smtClean="0"/>
              <a:t> found that 7% of those people already had diagnosed diabetes, but there was another nearly 2% whose blood test showed they had diabetes but they hadn’t been aware they had it.</a:t>
            </a:r>
          </a:p>
          <a:p>
            <a:r>
              <a:rPr lang="en-US" baseline="0" dirty="0" smtClean="0"/>
              <a:t>As well as this….</a:t>
            </a:r>
          </a:p>
          <a:p>
            <a:r>
              <a:rPr lang="en-US" baseline="0" dirty="0" smtClean="0"/>
              <a:t> a further 18.6% of people were found to have a condition called pre-diabetes.</a:t>
            </a:r>
          </a:p>
          <a:p>
            <a:r>
              <a:rPr lang="en-US" baseline="0" dirty="0" smtClean="0"/>
              <a:t>This means that they didn’t actually have T2 diabetes YET, but a blood tests showed that their bodies were struggling to process the glucose in their blood adequately and if these people do not make some changes to their diet and increase their activity, they will go on to develop T2 diabetes.   </a:t>
            </a:r>
            <a:endParaRPr lang="en-US" dirty="0"/>
          </a:p>
        </p:txBody>
      </p:sp>
      <p:sp>
        <p:nvSpPr>
          <p:cNvPr id="4" name="Slide Number Placeholder 3"/>
          <p:cNvSpPr>
            <a:spLocks noGrp="1"/>
          </p:cNvSpPr>
          <p:nvPr>
            <p:ph type="sldNum" sz="quarter" idx="10"/>
          </p:nvPr>
        </p:nvSpPr>
        <p:spPr/>
        <p:txBody>
          <a:bodyPr/>
          <a:lstStyle/>
          <a:p>
            <a:fld id="{EE45A00C-58F9-D046-8D3B-9036E986AC3A}" type="slidenum">
              <a:rPr lang="en-US" smtClean="0"/>
              <a:pPr/>
              <a:t>34</a:t>
            </a:fld>
            <a:endParaRPr lang="en-US"/>
          </a:p>
        </p:txBody>
      </p:sp>
    </p:spTree>
    <p:extLst>
      <p:ext uri="{BB962C8B-B14F-4D97-AF65-F5344CB8AC3E}">
        <p14:creationId xmlns:p14="http://schemas.microsoft.com/office/powerpoint/2010/main" xmlns="" val="1275193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9EAB782-1DE4-401C-92E5-518ED01AF73F}" type="slidenum">
              <a:rPr lang="en-US" altLang="en-US">
                <a:latin typeface="Calibri" pitchFamily="34" charset="0"/>
              </a:rPr>
              <a:pPr/>
              <a:t>39</a:t>
            </a:fld>
            <a:endParaRPr lang="en-US" altLang="en-US">
              <a:latin typeface="Calibri" pitchFamily="34" charset="0"/>
            </a:endParaRPr>
          </a:p>
        </p:txBody>
      </p:sp>
    </p:spTree>
    <p:extLst>
      <p:ext uri="{BB962C8B-B14F-4D97-AF65-F5344CB8AC3E}">
        <p14:creationId xmlns:p14="http://schemas.microsoft.com/office/powerpoint/2010/main" xmlns="" val="380213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75188F8-D447-4B55-9854-664D0E300934}"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www.MWconsulting.co.nz</a:t>
            </a:r>
          </a:p>
        </p:txBody>
      </p:sp>
      <p:sp>
        <p:nvSpPr>
          <p:cNvPr id="7" name="Rectangle 7"/>
          <p:cNvSpPr>
            <a:spLocks noGrp="1" noChangeArrowheads="1"/>
          </p:cNvSpPr>
          <p:nvPr>
            <p:ph type="sldNum" sz="quarter" idx="5"/>
          </p:nvPr>
        </p:nvSpPr>
        <p:spPr>
          <a:ln/>
        </p:spPr>
        <p:txBody>
          <a:bodyPr/>
          <a:lstStyle/>
          <a:p>
            <a:fld id="{EDDEF786-89D4-4BD5-808C-23881C928EEF}" type="slidenum">
              <a:rPr lang="en-US" altLang="en-US"/>
              <a:pPr/>
              <a:t>5</a:t>
            </a:fld>
            <a:endParaRPr lang="en-US" alt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60505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dt" idx="1"/>
          </p:nvPr>
        </p:nvSpPr>
        <p:spPr>
          <a:ln/>
        </p:spPr>
        <p:txBody>
          <a:bodyPr/>
          <a:lstStyle/>
          <a:p>
            <a:fld id="{A8E06492-43B1-446E-A637-4324A162BE5A}" type="datetime1">
              <a:rPr lang="en-US" altLang="en-US"/>
              <a:pPr/>
              <a:t>2/24/2016</a:t>
            </a:fld>
            <a:endParaRPr lang="en-US" altLang="en-US"/>
          </a:p>
        </p:txBody>
      </p:sp>
      <p:sp>
        <p:nvSpPr>
          <p:cNvPr id="4" name="Rectangle 6"/>
          <p:cNvSpPr>
            <a:spLocks noGrp="1" noChangeArrowheads="1"/>
          </p:cNvSpPr>
          <p:nvPr>
            <p:ph type="ftr" sz="quarter" idx="4"/>
          </p:nvPr>
        </p:nvSpPr>
        <p:spPr>
          <a:ln/>
        </p:spPr>
        <p:txBody>
          <a:bodyPr/>
          <a:lstStyle/>
          <a:p>
            <a:r>
              <a:rPr lang="en-US" altLang="en-US"/>
              <a:t>www.MWconsulting.co.nz</a:t>
            </a:r>
          </a:p>
        </p:txBody>
      </p:sp>
      <p:sp>
        <p:nvSpPr>
          <p:cNvPr id="5" name="Rectangle 7"/>
          <p:cNvSpPr>
            <a:spLocks noGrp="1" noChangeArrowheads="1"/>
          </p:cNvSpPr>
          <p:nvPr>
            <p:ph type="sldNum" sz="quarter" idx="5"/>
          </p:nvPr>
        </p:nvSpPr>
        <p:spPr>
          <a:ln/>
        </p:spPr>
        <p:txBody>
          <a:bodyPr/>
          <a:lstStyle/>
          <a:p>
            <a:fld id="{C7F66579-4806-456E-A9F7-5579D3378758}" type="slidenum">
              <a:rPr lang="en-US" altLang="en-US"/>
              <a:pPr/>
              <a:t>6</a:t>
            </a:fld>
            <a:endParaRPr lang="en-US" altLang="en-US"/>
          </a:p>
        </p:txBody>
      </p:sp>
    </p:spTree>
    <p:extLst>
      <p:ext uri="{BB962C8B-B14F-4D97-AF65-F5344CB8AC3E}">
        <p14:creationId xmlns:p14="http://schemas.microsoft.com/office/powerpoint/2010/main" xmlns="" val="396379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dt" idx="1"/>
          </p:nvPr>
        </p:nvSpPr>
        <p:spPr>
          <a:ln/>
        </p:spPr>
        <p:txBody>
          <a:bodyPr/>
          <a:lstStyle/>
          <a:p>
            <a:fld id="{A8E06492-43B1-446E-A637-4324A162BE5A}" type="datetime1">
              <a:rPr lang="en-US" altLang="en-US"/>
              <a:pPr/>
              <a:t>2/24/2016</a:t>
            </a:fld>
            <a:endParaRPr lang="en-US" altLang="en-US"/>
          </a:p>
        </p:txBody>
      </p:sp>
      <p:sp>
        <p:nvSpPr>
          <p:cNvPr id="4" name="Rectangle 6"/>
          <p:cNvSpPr>
            <a:spLocks noGrp="1" noChangeArrowheads="1"/>
          </p:cNvSpPr>
          <p:nvPr>
            <p:ph type="ftr" sz="quarter" idx="4"/>
          </p:nvPr>
        </p:nvSpPr>
        <p:spPr>
          <a:ln/>
        </p:spPr>
        <p:txBody>
          <a:bodyPr/>
          <a:lstStyle/>
          <a:p>
            <a:r>
              <a:rPr lang="en-US" altLang="en-US"/>
              <a:t>www.MWconsulting.co.nz</a:t>
            </a:r>
          </a:p>
        </p:txBody>
      </p:sp>
      <p:sp>
        <p:nvSpPr>
          <p:cNvPr id="5" name="Rectangle 7"/>
          <p:cNvSpPr>
            <a:spLocks noGrp="1" noChangeArrowheads="1"/>
          </p:cNvSpPr>
          <p:nvPr>
            <p:ph type="sldNum" sz="quarter" idx="5"/>
          </p:nvPr>
        </p:nvSpPr>
        <p:spPr>
          <a:ln/>
        </p:spPr>
        <p:txBody>
          <a:bodyPr/>
          <a:lstStyle/>
          <a:p>
            <a:fld id="{C7F66579-4806-456E-A9F7-5579D3378758}" type="slidenum">
              <a:rPr lang="en-US" altLang="en-US"/>
              <a:pPr/>
              <a:t>7</a:t>
            </a:fld>
            <a:endParaRPr lang="en-US" altLang="en-US"/>
          </a:p>
        </p:txBody>
      </p:sp>
    </p:spTree>
    <p:extLst>
      <p:ext uri="{BB962C8B-B14F-4D97-AF65-F5344CB8AC3E}">
        <p14:creationId xmlns:p14="http://schemas.microsoft.com/office/powerpoint/2010/main" xmlns="" val="58433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5A00C-58F9-D046-8D3B-9036E986AC3A}" type="slidenum">
              <a:rPr lang="en-US" smtClean="0"/>
              <a:pPr/>
              <a:t>8</a:t>
            </a:fld>
            <a:endParaRPr lang="en-US"/>
          </a:p>
        </p:txBody>
      </p:sp>
    </p:spTree>
    <p:extLst>
      <p:ext uri="{BB962C8B-B14F-4D97-AF65-F5344CB8AC3E}">
        <p14:creationId xmlns:p14="http://schemas.microsoft.com/office/powerpoint/2010/main" xmlns="" val="3636421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(NZ</a:t>
            </a:r>
            <a:r>
              <a:rPr lang="en-US" baseline="0" dirty="0" smtClean="0"/>
              <a:t> Medical Journal study …. Mann, Coppell et al)</a:t>
            </a:r>
          </a:p>
          <a:p>
            <a:endParaRPr lang="en-US" baseline="0" dirty="0" smtClean="0"/>
          </a:p>
          <a:p>
            <a:r>
              <a:rPr lang="en-US" baseline="0" dirty="0" smtClean="0"/>
              <a:t>Research published in March of this year that involved a sample of nearly 4.5 thousand </a:t>
            </a:r>
            <a:r>
              <a:rPr lang="en-US" baseline="0" dirty="0" err="1" smtClean="0"/>
              <a:t>Nzer’s</a:t>
            </a:r>
            <a:r>
              <a:rPr lang="en-US" baseline="0" dirty="0" smtClean="0"/>
              <a:t> found that 7% of those people already had diagnosed diabetes, but there was another nearly 2% whose blood test showed they had diabetes but they hadn’t been aware they had it.</a:t>
            </a:r>
          </a:p>
          <a:p>
            <a:r>
              <a:rPr lang="en-US" baseline="0" dirty="0" smtClean="0"/>
              <a:t>As well as this….</a:t>
            </a:r>
          </a:p>
          <a:p>
            <a:r>
              <a:rPr lang="en-US" baseline="0" dirty="0" smtClean="0"/>
              <a:t> a further 18.6% of people were found to have a condition called pre-diabetes.</a:t>
            </a:r>
          </a:p>
          <a:p>
            <a:r>
              <a:rPr lang="en-US" baseline="0" dirty="0" smtClean="0"/>
              <a:t>This means that they didn’t actually have T2 diabetes YET, but a blood tests showed that their bodies were struggling to process the glucose in their blood adequately and if these people do not make some changes to their diet and increase their activity, they will go on to develop T2 diabetes.   </a:t>
            </a:r>
            <a:endParaRPr lang="en-US" dirty="0"/>
          </a:p>
        </p:txBody>
      </p:sp>
      <p:sp>
        <p:nvSpPr>
          <p:cNvPr id="4" name="Slide Number Placeholder 3"/>
          <p:cNvSpPr>
            <a:spLocks noGrp="1"/>
          </p:cNvSpPr>
          <p:nvPr>
            <p:ph type="sldNum" sz="quarter" idx="10"/>
          </p:nvPr>
        </p:nvSpPr>
        <p:spPr/>
        <p:txBody>
          <a:bodyPr/>
          <a:lstStyle/>
          <a:p>
            <a:fld id="{EE45A00C-58F9-D046-8D3B-9036E986AC3A}" type="slidenum">
              <a:rPr lang="en-US" smtClean="0"/>
              <a:pPr/>
              <a:t>9</a:t>
            </a:fld>
            <a:endParaRPr lang="en-US"/>
          </a:p>
        </p:txBody>
      </p:sp>
    </p:spTree>
    <p:extLst>
      <p:ext uri="{BB962C8B-B14F-4D97-AF65-F5344CB8AC3E}">
        <p14:creationId xmlns:p14="http://schemas.microsoft.com/office/powerpoint/2010/main" xmlns="" val="403925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6C5B289-8192-42D4-9064-6FCA6184239E}" type="datetime1">
              <a:rPr lang="en-US" altLang="en-US"/>
              <a:pPr/>
              <a:t>2/24/2016</a:t>
            </a:fld>
            <a:endParaRPr lang="en-US" altLang="en-US"/>
          </a:p>
        </p:txBody>
      </p:sp>
      <p:sp>
        <p:nvSpPr>
          <p:cNvPr id="6" name="Rectangle 6"/>
          <p:cNvSpPr>
            <a:spLocks noGrp="1" noChangeArrowheads="1"/>
          </p:cNvSpPr>
          <p:nvPr>
            <p:ph type="ftr" sz="quarter" idx="4"/>
          </p:nvPr>
        </p:nvSpPr>
        <p:spPr>
          <a:ln/>
        </p:spPr>
        <p:txBody>
          <a:bodyPr/>
          <a:lstStyle/>
          <a:p>
            <a:r>
              <a:rPr lang="en-US" altLang="en-US"/>
              <a:t>www.MWconsulting.co.nz</a:t>
            </a:r>
          </a:p>
        </p:txBody>
      </p:sp>
      <p:sp>
        <p:nvSpPr>
          <p:cNvPr id="7" name="Rectangle 7"/>
          <p:cNvSpPr>
            <a:spLocks noGrp="1" noChangeArrowheads="1"/>
          </p:cNvSpPr>
          <p:nvPr>
            <p:ph type="sldNum" sz="quarter" idx="5"/>
          </p:nvPr>
        </p:nvSpPr>
        <p:spPr>
          <a:ln/>
        </p:spPr>
        <p:txBody>
          <a:bodyPr/>
          <a:lstStyle/>
          <a:p>
            <a:fld id="{A349024F-0731-4F8D-A6AF-AAAE55CFBCC8}" type="slidenum">
              <a:rPr lang="en-US" altLang="en-US"/>
              <a:pPr/>
              <a:t>10</a:t>
            </a:fld>
            <a:endParaRPr lang="en-US" alt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426179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765EA-11A8-4871-898E-820DC73965A9}" type="slidenum">
              <a:rPr lang="en-US" altLang="en-US"/>
              <a:pPr/>
              <a:t>11</a:t>
            </a:fld>
            <a:endParaRPr lang="en-US"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3354429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61F32D0-E6E1-405F-9C6A-4541FACC98A0}" type="slidenum">
              <a:rPr lang="en-US" altLang="en-US"/>
              <a:pPr/>
              <a:t>‹#›</a:t>
            </a:fld>
            <a:endParaRPr lang="en-US" altLang="en-US"/>
          </a:p>
        </p:txBody>
      </p:sp>
    </p:spTree>
    <p:extLst>
      <p:ext uri="{BB962C8B-B14F-4D97-AF65-F5344CB8AC3E}">
        <p14:creationId xmlns:p14="http://schemas.microsoft.com/office/powerpoint/2010/main" xmlns="" val="2491292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DC1D76D-E0D2-4BCF-82C3-17C31F70CB36}" type="slidenum">
              <a:rPr lang="en-US" altLang="en-US"/>
              <a:pPr/>
              <a:t>‹#›</a:t>
            </a:fld>
            <a:endParaRPr lang="en-US" altLang="en-US"/>
          </a:p>
        </p:txBody>
      </p:sp>
    </p:spTree>
    <p:extLst>
      <p:ext uri="{BB962C8B-B14F-4D97-AF65-F5344CB8AC3E}">
        <p14:creationId xmlns:p14="http://schemas.microsoft.com/office/powerpoint/2010/main" xmlns="" val="1960116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B70A28E-2921-47E0-9B5B-9ACC0E5A86F3}" type="slidenum">
              <a:rPr lang="en-US" altLang="en-US"/>
              <a:pPr/>
              <a:t>‹#›</a:t>
            </a:fld>
            <a:endParaRPr lang="en-US" altLang="en-US"/>
          </a:p>
        </p:txBody>
      </p:sp>
    </p:spTree>
    <p:extLst>
      <p:ext uri="{BB962C8B-B14F-4D97-AF65-F5344CB8AC3E}">
        <p14:creationId xmlns:p14="http://schemas.microsoft.com/office/powerpoint/2010/main" xmlns="" val="138330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E1B74B0-E98B-4859-BCCE-8FF6BC087A1C}" type="slidenum">
              <a:rPr lang="en-US" altLang="en-US"/>
              <a:pPr/>
              <a:t>‹#›</a:t>
            </a:fld>
            <a:endParaRPr lang="en-US" altLang="en-US"/>
          </a:p>
        </p:txBody>
      </p:sp>
    </p:spTree>
    <p:extLst>
      <p:ext uri="{BB962C8B-B14F-4D97-AF65-F5344CB8AC3E}">
        <p14:creationId xmlns:p14="http://schemas.microsoft.com/office/powerpoint/2010/main" xmlns="" val="2625956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CC25416-7DBC-4BFC-8493-9D52BA8DE535}" type="slidenum">
              <a:rPr lang="en-US" altLang="en-US"/>
              <a:pPr/>
              <a:t>‹#›</a:t>
            </a:fld>
            <a:endParaRPr lang="en-US" altLang="en-US"/>
          </a:p>
        </p:txBody>
      </p:sp>
    </p:spTree>
    <p:extLst>
      <p:ext uri="{BB962C8B-B14F-4D97-AF65-F5344CB8AC3E}">
        <p14:creationId xmlns:p14="http://schemas.microsoft.com/office/powerpoint/2010/main" xmlns="" val="252226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solidFill>
                  <a:prstClr val="white"/>
                </a:solidFill>
              </a:rPr>
              <a:pPr/>
              <a:t>‹#›</a:t>
            </a:fld>
            <a:endParaRPr lang="en-US" dirty="0">
              <a:solidFill>
                <a:prstClr val="white"/>
              </a:solidFill>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a:xfrm>
            <a:off x="3581400" y="6477000"/>
            <a:ext cx="1981200" cy="304800"/>
          </a:xfrm>
        </p:spPr>
        <p:txBody>
          <a:bodyPr/>
          <a:lstStyle/>
          <a:p>
            <a:r>
              <a:rPr lang="en-US" dirty="0" smtClean="0">
                <a:solidFill>
                  <a:prstClr val="white"/>
                </a:solidFill>
              </a:rPr>
              <a:t>Vol 2, ESRD, </a:t>
            </a:r>
            <a:r>
              <a:rPr lang="en-US" dirty="0" err="1" smtClean="0">
                <a:solidFill>
                  <a:prstClr val="white"/>
                </a:solidFill>
              </a:rPr>
              <a:t>Ch</a:t>
            </a:r>
            <a:r>
              <a:rPr lang="en-US" dirty="0" smtClean="0">
                <a:solidFill>
                  <a:prstClr val="white"/>
                </a:solidFill>
              </a:rPr>
              <a:t> 1</a:t>
            </a:r>
            <a:endParaRPr lang="en-US" dirty="0">
              <a:solidFill>
                <a:prstClr val="white"/>
              </a:solidFill>
            </a:endParaRPr>
          </a:p>
        </p:txBody>
      </p:sp>
    </p:spTree>
    <p:extLst>
      <p:ext uri="{BB962C8B-B14F-4D97-AF65-F5344CB8AC3E}">
        <p14:creationId xmlns:p14="http://schemas.microsoft.com/office/powerpoint/2010/main" xmlns="" val="31274908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9"/>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179512" y="6194590"/>
            <a:ext cx="1296144" cy="6187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8" name="Picture Placeholder 7"/>
          <p:cNvSpPr>
            <a:spLocks noGrp="1"/>
          </p:cNvSpPr>
          <p:nvPr>
            <p:ph type="pic" sz="quarter" idx="10"/>
          </p:nvPr>
        </p:nvSpPr>
        <p:spPr>
          <a:xfrm>
            <a:off x="612000" y="261288"/>
            <a:ext cx="7920000" cy="5760000"/>
          </a:xfrm>
        </p:spPr>
        <p:txBody>
          <a:bodyPr/>
          <a:lstStyle>
            <a:lvl1pPr marL="0" indent="0">
              <a:buNone/>
              <a:defRPr/>
            </a:lvl1pPr>
          </a:lstStyle>
          <a:p>
            <a:r>
              <a:rPr lang="en-US" smtClean="0"/>
              <a:t>Click icon to add picture</a:t>
            </a:r>
            <a:endParaRPr lang="en-AU" dirty="0"/>
          </a:p>
        </p:txBody>
      </p:sp>
    </p:spTree>
    <p:extLst>
      <p:ext uri="{BB962C8B-B14F-4D97-AF65-F5344CB8AC3E}">
        <p14:creationId xmlns:p14="http://schemas.microsoft.com/office/powerpoint/2010/main" xmlns="" val="68278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19A292-D09B-4528-AA06-A96A0E9B266A}" type="slidenum">
              <a:rPr lang="en-US" altLang="en-US"/>
              <a:pPr/>
              <a:t>‹#›</a:t>
            </a:fld>
            <a:endParaRPr lang="en-US" altLang="en-US"/>
          </a:p>
        </p:txBody>
      </p:sp>
    </p:spTree>
    <p:extLst>
      <p:ext uri="{BB962C8B-B14F-4D97-AF65-F5344CB8AC3E}">
        <p14:creationId xmlns:p14="http://schemas.microsoft.com/office/powerpoint/2010/main" xmlns="" val="305491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7929BE-D16B-463E-9FCA-C4C94203C3B8}" type="slidenum">
              <a:rPr lang="en-US" altLang="en-US"/>
              <a:pPr/>
              <a:t>‹#›</a:t>
            </a:fld>
            <a:endParaRPr lang="en-US" altLang="en-US"/>
          </a:p>
        </p:txBody>
      </p:sp>
    </p:spTree>
    <p:extLst>
      <p:ext uri="{BB962C8B-B14F-4D97-AF65-F5344CB8AC3E}">
        <p14:creationId xmlns:p14="http://schemas.microsoft.com/office/powerpoint/2010/main" xmlns="" val="314998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8365509-E5C1-469F-BA78-9E3DF574F193}" type="slidenum">
              <a:rPr lang="en-US" altLang="en-US"/>
              <a:pPr/>
              <a:t>‹#›</a:t>
            </a:fld>
            <a:endParaRPr lang="en-US" altLang="en-US"/>
          </a:p>
        </p:txBody>
      </p:sp>
    </p:spTree>
    <p:extLst>
      <p:ext uri="{BB962C8B-B14F-4D97-AF65-F5344CB8AC3E}">
        <p14:creationId xmlns:p14="http://schemas.microsoft.com/office/powerpoint/2010/main" xmlns="" val="182819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3216690-F82F-463C-896F-6BFA4D155737}" type="slidenum">
              <a:rPr lang="en-US" altLang="en-US"/>
              <a:pPr/>
              <a:t>‹#›</a:t>
            </a:fld>
            <a:endParaRPr lang="en-US" altLang="en-US"/>
          </a:p>
        </p:txBody>
      </p:sp>
    </p:spTree>
    <p:extLst>
      <p:ext uri="{BB962C8B-B14F-4D97-AF65-F5344CB8AC3E}">
        <p14:creationId xmlns:p14="http://schemas.microsoft.com/office/powerpoint/2010/main" xmlns="" val="414428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D6EB856-51FC-4785-A303-CF4392FA0462}" type="slidenum">
              <a:rPr lang="en-US" altLang="en-US"/>
              <a:pPr/>
              <a:t>‹#›</a:t>
            </a:fld>
            <a:endParaRPr lang="en-US" altLang="en-US"/>
          </a:p>
        </p:txBody>
      </p:sp>
    </p:spTree>
    <p:extLst>
      <p:ext uri="{BB962C8B-B14F-4D97-AF65-F5344CB8AC3E}">
        <p14:creationId xmlns:p14="http://schemas.microsoft.com/office/powerpoint/2010/main" xmlns="" val="38282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AF66E13-1010-4779-9A31-4238FD10E095}" type="slidenum">
              <a:rPr lang="en-US" altLang="en-US"/>
              <a:pPr/>
              <a:t>‹#›</a:t>
            </a:fld>
            <a:endParaRPr lang="en-US" altLang="en-US"/>
          </a:p>
        </p:txBody>
      </p:sp>
    </p:spTree>
    <p:extLst>
      <p:ext uri="{BB962C8B-B14F-4D97-AF65-F5344CB8AC3E}">
        <p14:creationId xmlns:p14="http://schemas.microsoft.com/office/powerpoint/2010/main" xmlns="" val="365211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B24CACA-2760-45EB-BCE2-2665AACFD0F3}" type="slidenum">
              <a:rPr lang="en-US" altLang="en-US"/>
              <a:pPr/>
              <a:t>‹#›</a:t>
            </a:fld>
            <a:endParaRPr lang="en-US" altLang="en-US"/>
          </a:p>
        </p:txBody>
      </p:sp>
    </p:spTree>
    <p:extLst>
      <p:ext uri="{BB962C8B-B14F-4D97-AF65-F5344CB8AC3E}">
        <p14:creationId xmlns:p14="http://schemas.microsoft.com/office/powerpoint/2010/main" xmlns="" val="38282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593653D-45DC-487D-8B32-DCEF653D7986}" type="slidenum">
              <a:rPr lang="en-US" altLang="en-US"/>
              <a:pPr/>
              <a:t>‹#›</a:t>
            </a:fld>
            <a:endParaRPr lang="en-US" altLang="en-US"/>
          </a:p>
        </p:txBody>
      </p:sp>
    </p:spTree>
    <p:extLst>
      <p:ext uri="{BB962C8B-B14F-4D97-AF65-F5344CB8AC3E}">
        <p14:creationId xmlns:p14="http://schemas.microsoft.com/office/powerpoint/2010/main" xmlns="" val="436458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020917-2034-4AD3-B7D5-65F05CBB12B5}" type="slidenum">
              <a:rPr lang="en-US" altLang="en-US"/>
              <a:pPr/>
              <a:t>‹#›</a:t>
            </a:fld>
            <a:endParaRPr lang="en-US" altLang="en-US"/>
          </a:p>
        </p:txBody>
      </p:sp>
    </p:spTree>
    <p:extLst>
      <p:ext uri="{BB962C8B-B14F-4D97-AF65-F5344CB8AC3E}">
        <p14:creationId xmlns:p14="http://schemas.microsoft.com/office/powerpoint/2010/main" xmlns="" val="342109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4BE1BE6-BC81-441F-8143-08731E09E9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fontAlgn="base">
        <a:spcBef>
          <a:spcPct val="0"/>
        </a:spcBef>
        <a:spcAft>
          <a:spcPct val="0"/>
        </a:spcAft>
        <a:defRPr sz="4400" b="1" kern="1200">
          <a:solidFill>
            <a:schemeClr val="tx2"/>
          </a:solidFill>
          <a:latin typeface="+mj-lt"/>
          <a:ea typeface="+mj-ea"/>
          <a:cs typeface="+mj-cs"/>
        </a:defRPr>
      </a:lvl1pPr>
      <a:lvl2pPr algn="ctr" rtl="0" fontAlgn="base">
        <a:spcBef>
          <a:spcPct val="0"/>
        </a:spcBef>
        <a:spcAft>
          <a:spcPct val="0"/>
        </a:spcAft>
        <a:defRPr sz="4400" b="1">
          <a:solidFill>
            <a:schemeClr val="tx2"/>
          </a:solidFill>
          <a:latin typeface="Century Gothic" panose="020B0502020202020204" pitchFamily="34" charset="0"/>
        </a:defRPr>
      </a:lvl2pPr>
      <a:lvl3pPr algn="ctr" rtl="0" fontAlgn="base">
        <a:spcBef>
          <a:spcPct val="0"/>
        </a:spcBef>
        <a:spcAft>
          <a:spcPct val="0"/>
        </a:spcAft>
        <a:defRPr sz="4400" b="1">
          <a:solidFill>
            <a:schemeClr val="tx2"/>
          </a:solidFill>
          <a:latin typeface="Century Gothic" panose="020B0502020202020204" pitchFamily="34" charset="0"/>
        </a:defRPr>
      </a:lvl3pPr>
      <a:lvl4pPr algn="ctr" rtl="0" fontAlgn="base">
        <a:spcBef>
          <a:spcPct val="0"/>
        </a:spcBef>
        <a:spcAft>
          <a:spcPct val="0"/>
        </a:spcAft>
        <a:defRPr sz="4400" b="1">
          <a:solidFill>
            <a:schemeClr val="tx2"/>
          </a:solidFill>
          <a:latin typeface="Century Gothic" panose="020B0502020202020204" pitchFamily="34" charset="0"/>
        </a:defRPr>
      </a:lvl4pPr>
      <a:lvl5pPr algn="ctr" rtl="0" fontAlgn="base">
        <a:spcBef>
          <a:spcPct val="0"/>
        </a:spcBef>
        <a:spcAft>
          <a:spcPct val="0"/>
        </a:spcAft>
        <a:defRPr sz="4400" b="1">
          <a:solidFill>
            <a:schemeClr val="tx2"/>
          </a:solidFill>
          <a:latin typeface="Century Gothic" panose="020B0502020202020204" pitchFamily="34" charset="0"/>
        </a:defRPr>
      </a:lvl5pPr>
      <a:lvl6pPr marL="457200" algn="ctr" rtl="0" fontAlgn="base">
        <a:spcBef>
          <a:spcPct val="0"/>
        </a:spcBef>
        <a:spcAft>
          <a:spcPct val="0"/>
        </a:spcAft>
        <a:defRPr sz="4400" b="1">
          <a:solidFill>
            <a:schemeClr val="tx2"/>
          </a:solidFill>
          <a:latin typeface="Century Gothic" panose="020B0502020202020204" pitchFamily="34" charset="0"/>
        </a:defRPr>
      </a:lvl6pPr>
      <a:lvl7pPr marL="914400" algn="ctr" rtl="0" fontAlgn="base">
        <a:spcBef>
          <a:spcPct val="0"/>
        </a:spcBef>
        <a:spcAft>
          <a:spcPct val="0"/>
        </a:spcAft>
        <a:defRPr sz="4400" b="1">
          <a:solidFill>
            <a:schemeClr val="tx2"/>
          </a:solidFill>
          <a:latin typeface="Century Gothic" panose="020B0502020202020204" pitchFamily="34" charset="0"/>
        </a:defRPr>
      </a:lvl7pPr>
      <a:lvl8pPr marL="1371600" algn="ctr" rtl="0" fontAlgn="base">
        <a:spcBef>
          <a:spcPct val="0"/>
        </a:spcBef>
        <a:spcAft>
          <a:spcPct val="0"/>
        </a:spcAft>
        <a:defRPr sz="4400" b="1">
          <a:solidFill>
            <a:schemeClr val="tx2"/>
          </a:solidFill>
          <a:latin typeface="Century Gothic" panose="020B0502020202020204" pitchFamily="34" charset="0"/>
        </a:defRPr>
      </a:lvl8pPr>
      <a:lvl9pPr marL="1828800" algn="ctr" rtl="0" fontAlgn="base">
        <a:spcBef>
          <a:spcPct val="0"/>
        </a:spcBef>
        <a:spcAft>
          <a:spcPct val="0"/>
        </a:spcAft>
        <a:defRPr sz="4400" b="1">
          <a:solidFill>
            <a:schemeClr val="tx2"/>
          </a:solidFill>
          <a:latin typeface="Century Gothic" panose="020B0502020202020204" pitchFamily="34" charset="0"/>
        </a:defRPr>
      </a:lvl9pPr>
    </p:titleStyle>
    <p:bodyStyle>
      <a:lvl1pPr marL="342900" indent="-342900" algn="l" rtl="0" fontAlgn="base">
        <a:spcBef>
          <a:spcPct val="20000"/>
        </a:spcBef>
        <a:spcAft>
          <a:spcPct val="3000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hinkgp.com.au/kha"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nzdata.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usrds.org/atlas.aspx" TargetMode="External"/><Relationship Id="rId4" Type="http://schemas.openxmlformats.org/officeDocument/2006/relationships/hyperlink" Target="http://www.anzdata.org.au/anzdata/AnzdataReport/35thReport/2012c02_newpatients_v1.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pPr algn="r"/>
            <a:r>
              <a:rPr lang="en-NZ" altLang="en-US" dirty="0">
                <a:solidFill>
                  <a:srgbClr val="990033"/>
                </a:solidFill>
                <a:latin typeface="Franklin Gothic Demi Cond" panose="020B0706030402020204" pitchFamily="34" charset="0"/>
              </a:rPr>
              <a:t>D</a:t>
            </a:r>
            <a:r>
              <a:rPr lang="en-NZ" altLang="en-US" dirty="0">
                <a:solidFill>
                  <a:schemeClr val="tx1"/>
                </a:solidFill>
                <a:latin typeface="Franklin Gothic Demi Cond" panose="020B0706030402020204" pitchFamily="34" charset="0"/>
              </a:rPr>
              <a:t>iabetic</a:t>
            </a:r>
            <a:r>
              <a:rPr lang="en-NZ" altLang="en-US" dirty="0">
                <a:latin typeface="Franklin Gothic Demi Cond" panose="020B0706030402020204" pitchFamily="34" charset="0"/>
              </a:rPr>
              <a:t> </a:t>
            </a:r>
            <a:r>
              <a:rPr lang="en-NZ" altLang="en-US" dirty="0">
                <a:solidFill>
                  <a:srgbClr val="990033"/>
                </a:solidFill>
                <a:latin typeface="Franklin Gothic Demi Cond" panose="020B0706030402020204" pitchFamily="34" charset="0"/>
              </a:rPr>
              <a:t>K</a:t>
            </a:r>
            <a:r>
              <a:rPr lang="en-NZ" altLang="en-US" dirty="0">
                <a:solidFill>
                  <a:schemeClr val="tx1"/>
                </a:solidFill>
                <a:latin typeface="Franklin Gothic Demi Cond" panose="020B0706030402020204" pitchFamily="34" charset="0"/>
              </a:rPr>
              <a:t>idney</a:t>
            </a:r>
            <a:r>
              <a:rPr lang="en-NZ" altLang="en-US" dirty="0">
                <a:solidFill>
                  <a:srgbClr val="990033"/>
                </a:solidFill>
                <a:latin typeface="Franklin Gothic Demi Cond" panose="020B0706030402020204" pitchFamily="34" charset="0"/>
              </a:rPr>
              <a:t> D</a:t>
            </a:r>
            <a:r>
              <a:rPr lang="en-NZ" altLang="en-US" dirty="0">
                <a:solidFill>
                  <a:schemeClr val="tx1"/>
                </a:solidFill>
                <a:latin typeface="Franklin Gothic Demi Cond" panose="020B0706030402020204" pitchFamily="34" charset="0"/>
              </a:rPr>
              <a:t>isease</a:t>
            </a:r>
            <a:endParaRPr lang="en-US" altLang="en-US" dirty="0">
              <a:solidFill>
                <a:schemeClr val="tx1"/>
              </a:solidFill>
              <a:latin typeface="Franklin Gothic Demi Cond" panose="020B0706030402020204" pitchFamily="34" charset="0"/>
            </a:endParaRPr>
          </a:p>
        </p:txBody>
      </p:sp>
      <p:sp>
        <p:nvSpPr>
          <p:cNvPr id="2051" name="Rectangle 3"/>
          <p:cNvSpPr>
            <a:spLocks noGrp="1" noChangeArrowheads="1"/>
          </p:cNvSpPr>
          <p:nvPr>
            <p:ph type="subTitle" idx="1"/>
          </p:nvPr>
        </p:nvSpPr>
        <p:spPr>
          <a:xfrm>
            <a:off x="2057400" y="3886200"/>
            <a:ext cx="6400800" cy="1752600"/>
          </a:xfrm>
        </p:spPr>
        <p:txBody>
          <a:bodyPr/>
          <a:lstStyle/>
          <a:p>
            <a:pPr algn="r"/>
            <a:r>
              <a:rPr lang="en-NZ" altLang="en-US" sz="3200" dirty="0">
                <a:latin typeface="Franklin Gothic Demi Cond" panose="020B0706030402020204" pitchFamily="34" charset="0"/>
              </a:rPr>
              <a:t>Miranda Walker </a:t>
            </a:r>
            <a:r>
              <a:rPr lang="en-NZ" altLang="en-US" sz="3200" dirty="0" smtClean="0">
                <a:latin typeface="Franklin Gothic Demi Cond" panose="020B0706030402020204" pitchFamily="34" charset="0"/>
              </a:rPr>
              <a:t>RN, MPhil</a:t>
            </a:r>
            <a:br>
              <a:rPr lang="en-NZ" altLang="en-US" sz="3200" dirty="0" smtClean="0">
                <a:latin typeface="Franklin Gothic Demi Cond" panose="020B0706030402020204" pitchFamily="34" charset="0"/>
              </a:rPr>
            </a:br>
            <a:r>
              <a:rPr lang="en-NZ" altLang="en-US" dirty="0" smtClean="0">
                <a:latin typeface="Franklin Gothic Medium Cond" panose="020B0606030402020204" pitchFamily="34" charset="0"/>
              </a:rPr>
              <a:t>Diabetes Clinical Nurse Specialist (Inpatients)</a:t>
            </a:r>
            <a:br>
              <a:rPr lang="en-NZ" altLang="en-US" dirty="0" smtClean="0">
                <a:latin typeface="Franklin Gothic Medium Cond" panose="020B0606030402020204" pitchFamily="34" charset="0"/>
              </a:rPr>
            </a:br>
            <a:r>
              <a:rPr lang="en-NZ" altLang="en-US" dirty="0" smtClean="0">
                <a:latin typeface="Franklin Gothic Medium Cond" panose="020B0606030402020204" pitchFamily="34" charset="0"/>
              </a:rPr>
              <a:t>CCDHB</a:t>
            </a:r>
            <a:endParaRPr lang="en-NZ" altLang="en-US" dirty="0">
              <a:latin typeface="Franklin Gothic Medium Cond" panose="020B06060304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2175" y="38100"/>
            <a:ext cx="7366000" cy="6788150"/>
          </a:xfrm>
          <a:prstGeom prst="rect">
            <a:avLst/>
          </a:prstGeom>
          <a:noFill/>
          <a:ln>
            <a:noFill/>
          </a:ln>
          <a:effectLst/>
          <a:extLst>
            <a:ext uri="{909E8E84-426E-40DD-AFC4-6F175D3DCCD1}">
              <a14:hiddenFill xmlns:a14="http://schemas.microsoft.com/office/drawing/2010/main" xmlns="">
                <a:gradFill rotWithShape="1">
                  <a:gsLst>
                    <a:gs pos="0">
                      <a:srgbClr val="990033"/>
                    </a:gs>
                    <a:gs pos="100000">
                      <a:srgbClr val="990033">
                        <a:gamma/>
                        <a:tint val="0"/>
                        <a:invGamma/>
                      </a:srgbClr>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0922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27600" y="357188"/>
            <a:ext cx="4216400" cy="6500812"/>
          </a:xfrm>
          <a:prstGeom prst="rect">
            <a:avLst/>
          </a:prstGeom>
          <a:noFill/>
          <a:extLst>
            <a:ext uri="{909E8E84-426E-40DD-AFC4-6F175D3DCCD1}">
              <a14:hiddenFill xmlns:a14="http://schemas.microsoft.com/office/drawing/2010/main" xmlns="">
                <a:solidFill>
                  <a:srgbClr val="FFFFFF"/>
                </a:solidFill>
              </a14:hiddenFill>
            </a:ext>
          </a:extLst>
        </p:spPr>
      </p:pic>
      <p:sp>
        <p:nvSpPr>
          <p:cNvPr id="48134" name="Rectangle 6"/>
          <p:cNvSpPr>
            <a:spLocks noGrp="1" noChangeArrowheads="1"/>
          </p:cNvSpPr>
          <p:nvPr>
            <p:ph type="title"/>
          </p:nvPr>
        </p:nvSpPr>
        <p:spPr>
          <a:xfrm>
            <a:off x="279400" y="1925638"/>
            <a:ext cx="4978400" cy="1143000"/>
          </a:xfrm>
        </p:spPr>
        <p:txBody>
          <a:bodyPr/>
          <a:lstStyle/>
          <a:p>
            <a:r>
              <a:rPr lang="en-GB" altLang="en-US"/>
              <a:t>Glomerulus</a:t>
            </a:r>
            <a:endParaRPr lang="en-US" altLang="en-US"/>
          </a:p>
        </p:txBody>
      </p:sp>
    </p:spTree>
    <p:extLst>
      <p:ext uri="{BB962C8B-B14F-4D97-AF65-F5344CB8AC3E}">
        <p14:creationId xmlns:p14="http://schemas.microsoft.com/office/powerpoint/2010/main" xmlns="" val="3353587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48200" y="312738"/>
            <a:ext cx="3000375" cy="2163762"/>
          </a:xfrm>
        </p:spPr>
        <p:txBody>
          <a:bodyPr/>
          <a:lstStyle/>
          <a:p>
            <a:pPr algn="l"/>
            <a:r>
              <a:rPr lang="en-GB" altLang="en-US" sz="3600"/>
              <a:t>Glomerular membrane -</a:t>
            </a:r>
            <a:br>
              <a:rPr lang="en-GB" altLang="en-US" sz="3600"/>
            </a:br>
            <a:r>
              <a:rPr lang="en-GB" altLang="en-US" sz="3600"/>
              <a:t>3 layers:</a:t>
            </a:r>
            <a:endParaRPr lang="en-US" altLang="en-US" sz="3600"/>
          </a:p>
        </p:txBody>
      </p:sp>
      <p:sp>
        <p:nvSpPr>
          <p:cNvPr id="25603" name="Rectangle 3"/>
          <p:cNvSpPr>
            <a:spLocks noGrp="1" noChangeArrowheads="1"/>
          </p:cNvSpPr>
          <p:nvPr>
            <p:ph type="body" sz="half" idx="2"/>
          </p:nvPr>
        </p:nvSpPr>
        <p:spPr>
          <a:xfrm>
            <a:off x="4648200" y="2668588"/>
            <a:ext cx="4038600" cy="3457575"/>
          </a:xfrm>
        </p:spPr>
        <p:txBody>
          <a:bodyPr/>
          <a:lstStyle/>
          <a:p>
            <a:pPr marL="0" indent="0">
              <a:buFontTx/>
              <a:buNone/>
            </a:pPr>
            <a:r>
              <a:rPr lang="en-GB" altLang="en-US" sz="2800"/>
              <a:t>Endothelium</a:t>
            </a:r>
          </a:p>
          <a:p>
            <a:pPr marL="0" indent="0">
              <a:buFontTx/>
              <a:buNone/>
            </a:pPr>
            <a:endParaRPr lang="en-GB" altLang="en-US" sz="2800"/>
          </a:p>
          <a:p>
            <a:pPr marL="0" indent="0">
              <a:buFontTx/>
              <a:buNone/>
            </a:pPr>
            <a:r>
              <a:rPr lang="en-GB" altLang="en-US" sz="2800"/>
              <a:t>Basement membrane (BM)</a:t>
            </a:r>
          </a:p>
          <a:p>
            <a:pPr marL="0" indent="0">
              <a:buFontTx/>
              <a:buNone/>
            </a:pPr>
            <a:endParaRPr lang="en-GB" altLang="en-US" sz="2800"/>
          </a:p>
          <a:p>
            <a:pPr marL="0" indent="0">
              <a:buFontTx/>
              <a:buNone/>
            </a:pPr>
            <a:r>
              <a:rPr lang="en-GB" altLang="en-US" sz="2800"/>
              <a:t>Epithelium</a:t>
            </a:r>
            <a:endParaRPr lang="en-US" altLang="en-US" sz="2800"/>
          </a:p>
        </p:txBody>
      </p:sp>
      <p:pic>
        <p:nvPicPr>
          <p:cNvPr id="25604" name="Picture 4" descr="emgfc"/>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9525" y="7938"/>
            <a:ext cx="4173538" cy="68357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iterate type="lt">
                                    <p:tmAbs val="50"/>
                                  </p:iterate>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par>
                          <p:cTn id="7" fill="hold" nodeType="afterGroup">
                            <p:stCondLst>
                              <p:cond delay="1501"/>
                            </p:stCondLst>
                            <p:childTnLst>
                              <p:par>
                                <p:cTn id="8" presetID="1" presetClass="entr" presetSubtype="0" fill="hold" grpId="0" nodeType="afterEffect">
                                  <p:stCondLst>
                                    <p:cond delay="0"/>
                                  </p:stCondLst>
                                  <p:iterate type="lt">
                                    <p:tmAbs val="50"/>
                                  </p:iterate>
                                  <p:childTnLst>
                                    <p:set>
                                      <p:cBhvr>
                                        <p:cTn id="9" dur="1" fill="hold">
                                          <p:stCondLst>
                                            <p:cond delay="0"/>
                                          </p:stCondLst>
                                        </p:cTn>
                                        <p:tgtEl>
                                          <p:spTgt spid="25603">
                                            <p:txEl>
                                              <p:pRg st="2" end="2"/>
                                            </p:txEl>
                                          </p:spTgt>
                                        </p:tgtEl>
                                        <p:attrNameLst>
                                          <p:attrName>style.visibility</p:attrName>
                                        </p:attrNameLst>
                                      </p:cBhvr>
                                      <p:to>
                                        <p:strVal val="visible"/>
                                      </p:to>
                                    </p:set>
                                  </p:childTnLst>
                                </p:cTn>
                              </p:par>
                            </p:childTnLst>
                          </p:cTn>
                        </p:par>
                        <p:par>
                          <p:cTn id="10" fill="hold" nodeType="afterGroup">
                            <p:stCondLst>
                              <p:cond delay="2452"/>
                            </p:stCondLst>
                            <p:childTnLst>
                              <p:par>
                                <p:cTn id="11" presetID="1" presetClass="entr" presetSubtype="0" fill="hold" grpId="0" nodeType="afterEffect">
                                  <p:stCondLst>
                                    <p:cond delay="0"/>
                                  </p:stCondLst>
                                  <p:iterate type="lt">
                                    <p:tmAbs val="50"/>
                                  </p:iterate>
                                  <p:childTnLst>
                                    <p:set>
                                      <p:cBhvr>
                                        <p:cTn id="1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NZ" sz="4000">
                <a:solidFill>
                  <a:srgbClr val="990033"/>
                </a:solidFill>
              </a:rPr>
              <a:t>A</a:t>
            </a:r>
            <a:r>
              <a:rPr lang="en-NZ" sz="4000"/>
              <a:t>dvanced </a:t>
            </a:r>
            <a:r>
              <a:rPr lang="en-NZ" sz="4000">
                <a:solidFill>
                  <a:srgbClr val="990033"/>
                </a:solidFill>
              </a:rPr>
              <a:t>G</a:t>
            </a:r>
            <a:r>
              <a:rPr lang="en-NZ" sz="4000"/>
              <a:t>lycosylated </a:t>
            </a:r>
            <a:r>
              <a:rPr lang="en-NZ" sz="4000">
                <a:solidFill>
                  <a:srgbClr val="990033"/>
                </a:solidFill>
              </a:rPr>
              <a:t>E</a:t>
            </a:r>
            <a:r>
              <a:rPr lang="en-NZ" sz="4000"/>
              <a:t>nd-products</a:t>
            </a:r>
            <a:endParaRPr lang="en-US" sz="4000"/>
          </a:p>
        </p:txBody>
      </p:sp>
      <p:sp>
        <p:nvSpPr>
          <p:cNvPr id="13315" name="Rectangle 3"/>
          <p:cNvSpPr>
            <a:spLocks noGrp="1" noChangeArrowheads="1"/>
          </p:cNvSpPr>
          <p:nvPr>
            <p:ph type="body" idx="1"/>
          </p:nvPr>
        </p:nvSpPr>
        <p:spPr>
          <a:xfrm>
            <a:off x="457200" y="2165350"/>
            <a:ext cx="8229600" cy="3960813"/>
          </a:xfrm>
        </p:spPr>
        <p:txBody>
          <a:bodyPr/>
          <a:lstStyle/>
          <a:p>
            <a:pPr algn="ctr">
              <a:buFontTx/>
              <a:buNone/>
            </a:pPr>
            <a:r>
              <a:rPr lang="en-NZ"/>
              <a:t>Glucose + protein = AGE</a:t>
            </a:r>
          </a:p>
          <a:p>
            <a:pPr algn="ctr">
              <a:buFontTx/>
              <a:buNone/>
            </a:pPr>
            <a:endParaRPr lang="en-NZ"/>
          </a:p>
          <a:p>
            <a:pPr algn="ctr">
              <a:buFontTx/>
              <a:buNone/>
            </a:pPr>
            <a:r>
              <a:rPr lang="en-NZ"/>
              <a:t>AGEs deposit in endothelium</a:t>
            </a:r>
          </a:p>
          <a:p>
            <a:pPr algn="ctr">
              <a:buFontTx/>
              <a:buNone/>
            </a:pPr>
            <a:endParaRPr lang="en-NZ"/>
          </a:p>
          <a:p>
            <a:pPr algn="ctr">
              <a:buFontTx/>
              <a:buNone/>
            </a:pPr>
            <a:r>
              <a:rPr lang="en-NZ"/>
              <a:t>Glomerular sclerosis</a:t>
            </a:r>
          </a:p>
          <a:p>
            <a:pPr algn="ctr">
              <a:buFontTx/>
              <a:buNone/>
            </a:pPr>
            <a:endParaRPr lang="en-NZ"/>
          </a:p>
          <a:p>
            <a:pPr algn="ctr">
              <a:buFontTx/>
              <a:buNone/>
            </a:pPr>
            <a:endParaRPr lang="en-US"/>
          </a:p>
        </p:txBody>
      </p:sp>
      <p:sp>
        <p:nvSpPr>
          <p:cNvPr id="13318" name="Rectangle 6"/>
          <p:cNvSpPr>
            <a:spLocks noChangeArrowheads="1"/>
          </p:cNvSpPr>
          <p:nvPr/>
        </p:nvSpPr>
        <p:spPr bwMode="auto">
          <a:xfrm>
            <a:off x="2684463" y="1509713"/>
            <a:ext cx="2860675" cy="696912"/>
          </a:xfrm>
          <a:prstGeom prst="rect">
            <a:avLst/>
          </a:prstGeom>
          <a:solidFill>
            <a:schemeClr val="bg1"/>
          </a:solidFill>
          <a:ln w="9525">
            <a:noFill/>
            <a:miter lim="800000"/>
            <a:headEnd/>
            <a:tailEnd/>
          </a:ln>
          <a:effectLst/>
        </p:spPr>
        <p:txBody>
          <a:bodyPr wrap="none" anchor="ctr"/>
          <a:lstStyle/>
          <a:p>
            <a:endParaRPr lang="en-US"/>
          </a:p>
        </p:txBody>
      </p:sp>
      <p:sp>
        <p:nvSpPr>
          <p:cNvPr id="13319" name="Rectangle 7"/>
          <p:cNvSpPr>
            <a:spLocks noChangeArrowheads="1"/>
          </p:cNvSpPr>
          <p:nvPr/>
        </p:nvSpPr>
        <p:spPr bwMode="auto">
          <a:xfrm>
            <a:off x="2859088" y="3309938"/>
            <a:ext cx="2119312" cy="361950"/>
          </a:xfrm>
          <a:prstGeom prst="rect">
            <a:avLst/>
          </a:prstGeom>
          <a:solidFill>
            <a:schemeClr val="bg1"/>
          </a:solid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xmlns="" val="1994430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il_fi" descr="diabetesgraphic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4625" y="0"/>
            <a:ext cx="8728075" cy="685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tLang="en-US" dirty="0"/>
              <a:t>Albuminuria</a:t>
            </a:r>
            <a:endParaRPr lang="en-US" altLang="en-US" dirty="0"/>
          </a:p>
        </p:txBody>
      </p:sp>
      <p:sp>
        <p:nvSpPr>
          <p:cNvPr id="21507" name="Rectangle 3"/>
          <p:cNvSpPr>
            <a:spLocks noGrp="1" noChangeArrowheads="1"/>
          </p:cNvSpPr>
          <p:nvPr>
            <p:ph type="body" idx="1"/>
          </p:nvPr>
        </p:nvSpPr>
        <p:spPr>
          <a:xfrm>
            <a:off x="457200" y="1614792"/>
            <a:ext cx="8229600" cy="4511372"/>
          </a:xfrm>
        </p:spPr>
        <p:txBody>
          <a:bodyPr/>
          <a:lstStyle/>
          <a:p>
            <a:pPr algn="ctr">
              <a:buFontTx/>
              <a:buNone/>
            </a:pPr>
            <a:r>
              <a:rPr lang="en-GB" altLang="en-US" dirty="0" smtClean="0"/>
              <a:t>Leakage of protein through glomerular membrane from blood into urine</a:t>
            </a:r>
          </a:p>
          <a:p>
            <a:pPr algn="ctr">
              <a:buFontTx/>
              <a:buNone/>
            </a:pPr>
            <a:endParaRPr lang="en-GB" altLang="en-US" sz="2400" dirty="0" smtClean="0"/>
          </a:p>
          <a:p>
            <a:pPr algn="ctr">
              <a:buFontTx/>
              <a:buNone/>
            </a:pPr>
            <a:r>
              <a:rPr lang="en-GB" altLang="en-US" sz="2400" dirty="0" smtClean="0"/>
              <a:t>Early </a:t>
            </a:r>
            <a:r>
              <a:rPr lang="en-GB" altLang="en-US" sz="2400" dirty="0"/>
              <a:t>marker of kidney disease</a:t>
            </a:r>
          </a:p>
          <a:p>
            <a:pPr algn="ctr">
              <a:buFontTx/>
              <a:buNone/>
            </a:pPr>
            <a:r>
              <a:rPr lang="en-GB" altLang="en-US" sz="2400" dirty="0"/>
              <a:t>Predicts </a:t>
            </a:r>
            <a:r>
              <a:rPr lang="en-GB" altLang="en-US" sz="2400" dirty="0" smtClean="0"/>
              <a:t>risk of progression of renal disease</a:t>
            </a:r>
            <a:endParaRPr lang="en-GB" altLang="en-US" sz="2400" dirty="0"/>
          </a:p>
          <a:p>
            <a:pPr algn="ctr">
              <a:buFontTx/>
              <a:buNone/>
            </a:pPr>
            <a:r>
              <a:rPr lang="en-GB" altLang="en-US" sz="2400" dirty="0"/>
              <a:t>Predicts cardiovascular risk</a:t>
            </a:r>
          </a:p>
          <a:p>
            <a:pPr algn="ctr">
              <a:buFontTx/>
              <a:buNone/>
            </a:pPr>
            <a:r>
              <a:rPr lang="en-GB" altLang="en-US" sz="2400" dirty="0"/>
              <a:t>Reduction of albuminuria protects kidneys from damage</a:t>
            </a:r>
          </a:p>
          <a:p>
            <a:pPr>
              <a:buFontTx/>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500"/>
                                  </p:stCondLst>
                                  <p:childTnLst>
                                    <p:set>
                                      <p:cBhvr>
                                        <p:cTn id="13" dur="1" fill="hold">
                                          <p:stCondLst>
                                            <p:cond delay="0"/>
                                          </p:stCondLst>
                                        </p:cTn>
                                        <p:tgtEl>
                                          <p:spTgt spid="21507">
                                            <p:txEl>
                                              <p:pRg st="3" end="3"/>
                                            </p:txEl>
                                          </p:spTgt>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500"/>
                                  </p:stCondLst>
                                  <p:childTnLst>
                                    <p:set>
                                      <p:cBhvr>
                                        <p:cTn id="16" dur="1" fill="hold">
                                          <p:stCondLst>
                                            <p:cond delay="0"/>
                                          </p:stCondLst>
                                        </p:cTn>
                                        <p:tgtEl>
                                          <p:spTgt spid="21507">
                                            <p:txEl>
                                              <p:pRg st="4" end="4"/>
                                            </p:txEl>
                                          </p:spTgt>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nodeType="afterEffect">
                                  <p:stCondLst>
                                    <p:cond delay="500"/>
                                  </p:stCondLst>
                                  <p:childTnLst>
                                    <p:set>
                                      <p:cBhvr>
                                        <p:cTn id="19"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GB" altLang="en-US" sz="4000" dirty="0"/>
              <a:t>Assessment of kidney function</a:t>
            </a:r>
            <a:endParaRPr lang="en-US" altLang="en-US" sz="4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89812" y="1840720"/>
            <a:ext cx="3254187" cy="5017280"/>
          </a:xfrm>
          <a:prstGeom prst="rect">
            <a:avLst/>
          </a:prstGeom>
          <a:noFill/>
          <a:extLst>
            <a:ext uri="{909E8E84-426E-40DD-AFC4-6F175D3DCCD1}">
              <a14:hiddenFill xmlns:a14="http://schemas.microsoft.com/office/drawing/2010/main" xmlns="">
                <a:solidFill>
                  <a:srgbClr val="FFFFFF"/>
                </a:solidFill>
              </a14:hiddenFill>
            </a:ext>
          </a:extLst>
        </p:spPr>
      </p:pic>
      <p:sp>
        <p:nvSpPr>
          <p:cNvPr id="146435" name="Rectangle 3"/>
          <p:cNvSpPr>
            <a:spLocks noGrp="1" noChangeArrowheads="1"/>
          </p:cNvSpPr>
          <p:nvPr>
            <p:ph type="body" idx="1"/>
          </p:nvPr>
        </p:nvSpPr>
        <p:spPr/>
        <p:txBody>
          <a:bodyPr/>
          <a:lstStyle/>
          <a:p>
            <a:pPr indent="0">
              <a:buFontTx/>
              <a:buNone/>
            </a:pPr>
            <a:r>
              <a:rPr lang="en-GB" altLang="en-US" dirty="0" smtClean="0"/>
              <a:t>eGFR – estimated </a:t>
            </a:r>
            <a:r>
              <a:rPr lang="en-GB" altLang="en-US" dirty="0" smtClean="0">
                <a:solidFill>
                  <a:srgbClr val="C00000"/>
                </a:solidFill>
              </a:rPr>
              <a:t>G</a:t>
            </a:r>
            <a:r>
              <a:rPr lang="en-GB" altLang="en-US" dirty="0" smtClean="0"/>
              <a:t>lomerular </a:t>
            </a:r>
            <a:r>
              <a:rPr lang="en-GB" altLang="en-US" dirty="0">
                <a:solidFill>
                  <a:srgbClr val="C00000"/>
                </a:solidFill>
              </a:rPr>
              <a:t>F</a:t>
            </a:r>
            <a:r>
              <a:rPr lang="en-GB" altLang="en-US" dirty="0" smtClean="0"/>
              <a:t>iltration </a:t>
            </a:r>
            <a:r>
              <a:rPr lang="en-GB" altLang="en-US" dirty="0" smtClean="0">
                <a:solidFill>
                  <a:srgbClr val="C00000"/>
                </a:solidFill>
              </a:rPr>
              <a:t>R</a:t>
            </a:r>
            <a:r>
              <a:rPr lang="en-GB" altLang="en-US" dirty="0" smtClean="0"/>
              <a:t>ate</a:t>
            </a:r>
          </a:p>
          <a:p>
            <a:pPr>
              <a:buFontTx/>
              <a:buNone/>
            </a:pPr>
            <a:r>
              <a:rPr lang="en-GB" altLang="en-US" dirty="0" smtClean="0"/>
              <a:t>		</a:t>
            </a:r>
            <a:r>
              <a:rPr lang="en-GB" altLang="en-US" sz="2400" dirty="0" smtClean="0"/>
              <a:t>normal = 100 - 125 ml/min</a:t>
            </a:r>
            <a:endParaRPr lang="en-GB" altLang="en-US" dirty="0" smtClean="0"/>
          </a:p>
          <a:p>
            <a:pPr>
              <a:buFontTx/>
              <a:buNone/>
            </a:pPr>
            <a:endParaRPr lang="en-GB" altLang="en-US" dirty="0"/>
          </a:p>
          <a:p>
            <a:pPr lvl="1" indent="0">
              <a:buNone/>
            </a:pPr>
            <a:r>
              <a:rPr lang="en-GB" altLang="en-US" sz="2000" dirty="0"/>
              <a:t>i.e. </a:t>
            </a:r>
            <a:r>
              <a:rPr lang="en-GB" altLang="en-US" sz="2000" dirty="0" smtClean="0"/>
              <a:t>100 - 125 </a:t>
            </a:r>
            <a:r>
              <a:rPr lang="en-GB" altLang="en-US" sz="2000" dirty="0" err="1"/>
              <a:t>mls</a:t>
            </a:r>
            <a:r>
              <a:rPr lang="en-GB" altLang="en-US" sz="2000" dirty="0"/>
              <a:t> of blood is cleared of </a:t>
            </a:r>
            <a:br>
              <a:rPr lang="en-GB" altLang="en-US" sz="2000" dirty="0"/>
            </a:br>
            <a:r>
              <a:rPr lang="en-GB" altLang="en-US" sz="2000" dirty="0" smtClean="0"/>
              <a:t>creatinine every minute</a:t>
            </a:r>
            <a:endParaRPr lang="en-GB" altLang="en-US" sz="2000" dirty="0"/>
          </a:p>
          <a:p>
            <a:endParaRPr lang="en-US" altLang="en-US" dirty="0"/>
          </a:p>
        </p:txBody>
      </p:sp>
    </p:spTree>
    <p:extLst>
      <p:ext uri="{BB962C8B-B14F-4D97-AF65-F5344CB8AC3E}">
        <p14:creationId xmlns:p14="http://schemas.microsoft.com/office/powerpoint/2010/main" xmlns="" val="306828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strips(downLeft)">
                                      <p:cBhvr>
                                        <p:cTn id="7" dur="500"/>
                                        <p:tgtEl>
                                          <p:spTgt spid="146435">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46435">
                                            <p:txEl>
                                              <p:pRg st="1" end="1"/>
                                            </p:txEl>
                                          </p:spTgt>
                                        </p:tgtEl>
                                        <p:attrNameLst>
                                          <p:attrName>style.visibility</p:attrName>
                                        </p:attrNameLst>
                                      </p:cBhvr>
                                      <p:to>
                                        <p:strVal val="visible"/>
                                      </p:to>
                                    </p:set>
                                    <p:animEffect transition="in" filter="strips(downLeft)">
                                      <p:cBhvr>
                                        <p:cTn id="10" dur="500"/>
                                        <p:tgtEl>
                                          <p:spTgt spid="146435">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146435">
                                            <p:txEl>
                                              <p:pRg st="3" end="3"/>
                                            </p:txEl>
                                          </p:spTgt>
                                        </p:tgtEl>
                                        <p:attrNameLst>
                                          <p:attrName>style.visibility</p:attrName>
                                        </p:attrNameLst>
                                      </p:cBhvr>
                                      <p:to>
                                        <p:strVal val="visible"/>
                                      </p:to>
                                    </p:set>
                                    <p:animEffect transition="in" filter="strips(downLeft)">
                                      <p:cBhvr>
                                        <p:cTn id="13" dur="500"/>
                                        <p:tgtEl>
                                          <p:spTgt spid="146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mtClean="0"/>
              <a:t>5 stages of CKD</a:t>
            </a:r>
            <a:endParaRPr lang="en-US" altLang="en-US" smtClean="0"/>
          </a:p>
        </p:txBody>
      </p:sp>
      <p:sp>
        <p:nvSpPr>
          <p:cNvPr id="2" name="Down Arrow 1"/>
          <p:cNvSpPr/>
          <p:nvPr/>
        </p:nvSpPr>
        <p:spPr>
          <a:xfrm>
            <a:off x="457199" y="2299447"/>
            <a:ext cx="1358153" cy="4052141"/>
          </a:xfrm>
          <a:prstGeom prst="down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5085" name="Group 45"/>
          <p:cNvGraphicFramePr>
            <a:graphicFrameLocks noGrp="1"/>
          </p:cNvGraphicFramePr>
          <p:nvPr>
            <p:ph type="tbl" idx="1"/>
            <p:extLst>
              <p:ext uri="{D42A27DB-BD31-4B8C-83A1-F6EECF244321}">
                <p14:modId xmlns:p14="http://schemas.microsoft.com/office/powerpoint/2010/main" xmlns="" val="2531433377"/>
              </p:ext>
            </p:extLst>
          </p:nvPr>
        </p:nvGraphicFramePr>
        <p:xfrm>
          <a:off x="457200" y="1600200"/>
          <a:ext cx="8229600" cy="4751388"/>
        </p:xfrm>
        <a:graphic>
          <a:graphicData uri="http://schemas.openxmlformats.org/drawingml/2006/table">
            <a:tbl>
              <a:tblPr/>
              <a:tblGrid>
                <a:gridCol w="1328738"/>
                <a:gridCol w="4514850"/>
                <a:gridCol w="2386012"/>
              </a:tblGrid>
              <a:tr h="7010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Century Gothic" pitchFamily="34" charset="0"/>
                        </a:rPr>
                        <a:t>Stage</a:t>
                      </a:r>
                      <a:endParaRPr kumimoji="0" lang="en-US" sz="2800" b="1" i="0" u="none" strike="noStrike" cap="none" normalizeH="0" baseline="0" dirty="0" smtClean="0">
                        <a:ln>
                          <a:noFill/>
                        </a:ln>
                        <a:solidFill>
                          <a:schemeClr val="tx1"/>
                        </a:solidFill>
                        <a:effectLst/>
                        <a:latin typeface="Century Gothic"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Century Gothic" pitchFamily="34" charset="0"/>
                        </a:rPr>
                        <a:t>Description</a:t>
                      </a:r>
                      <a:endParaRPr kumimoji="0" lang="en-US" sz="2800" b="1" i="0" u="none" strike="noStrike" cap="none" normalizeH="0" baseline="0" dirty="0" smtClean="0">
                        <a:ln>
                          <a:noFill/>
                        </a:ln>
                        <a:solidFill>
                          <a:schemeClr val="tx1"/>
                        </a:solidFill>
                        <a:effectLst/>
                        <a:latin typeface="Century Gothic"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Century Gothic" pitchFamily="34" charset="0"/>
                        </a:rPr>
                        <a:t>eGFR </a:t>
                      </a:r>
                      <a:r>
                        <a:rPr kumimoji="0" lang="en-GB" sz="1200" b="1" i="0" u="none" strike="noStrike" cap="none" normalizeH="0" baseline="0" dirty="0" smtClean="0">
                          <a:ln>
                            <a:noFill/>
                          </a:ln>
                          <a:solidFill>
                            <a:schemeClr val="tx1"/>
                          </a:solidFill>
                          <a:effectLst/>
                          <a:latin typeface="Century Gothic" pitchFamily="34" charset="0"/>
                        </a:rPr>
                        <a:t>(ml/min/1.73m</a:t>
                      </a:r>
                      <a:r>
                        <a:rPr kumimoji="0" lang="en-GB" sz="1200" b="1" i="0" u="none" strike="noStrike" cap="none" normalizeH="0" baseline="30000" dirty="0" smtClean="0">
                          <a:ln>
                            <a:noFill/>
                          </a:ln>
                          <a:solidFill>
                            <a:schemeClr val="tx1"/>
                          </a:solidFill>
                          <a:effectLst/>
                          <a:latin typeface="Century Gothic" pitchFamily="34" charset="0"/>
                        </a:rPr>
                        <a:t>2</a:t>
                      </a:r>
                      <a:r>
                        <a:rPr kumimoji="0" lang="en-GB" sz="1200" b="1" i="0" u="none" strike="noStrike" cap="none" normalizeH="0" baseline="0" dirty="0" smtClean="0">
                          <a:ln>
                            <a:noFill/>
                          </a:ln>
                          <a:solidFill>
                            <a:schemeClr val="tx1"/>
                          </a:solidFill>
                          <a:effectLst/>
                          <a:latin typeface="Century Gothic" pitchFamily="34" charset="0"/>
                        </a:rPr>
                        <a:t>)</a:t>
                      </a:r>
                      <a:endParaRPr kumimoji="0" lang="en-US" sz="1200" b="1" i="0" u="none" strike="noStrike" cap="none" normalizeH="0" baseline="0" dirty="0" smtClean="0">
                        <a:ln>
                          <a:noFill/>
                        </a:ln>
                        <a:solidFill>
                          <a:schemeClr val="tx1"/>
                        </a:solidFill>
                        <a:effectLst/>
                        <a:latin typeface="Century Gothic"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Century Gothic" pitchFamily="34" charset="0"/>
                        </a:rPr>
                        <a:t>1</a:t>
                      </a:r>
                      <a:endParaRPr kumimoji="0" lang="en-US" sz="2400" b="0" i="0" u="none" strike="noStrike" cap="none" normalizeH="0" baseline="0" dirty="0" smtClean="0">
                        <a:ln>
                          <a:noFill/>
                        </a:ln>
                        <a:solidFill>
                          <a:schemeClr val="tx1"/>
                        </a:solidFill>
                        <a:effectLst/>
                        <a:latin typeface="Century Gothic"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entury Gothic" pitchFamily="34" charset="0"/>
                        </a:rPr>
                        <a:t>Kidney damage with normal or increased GFR</a:t>
                      </a:r>
                      <a:endParaRPr kumimoji="0" lang="en-US" sz="2400" b="0" i="0" u="none" strike="noStrike" cap="none" normalizeH="0" baseline="0" smtClean="0">
                        <a:ln>
                          <a:noFill/>
                        </a:ln>
                        <a:solidFill>
                          <a:schemeClr val="tx1"/>
                        </a:solidFill>
                        <a:effectLst/>
                        <a:latin typeface="Century Gothic"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entury Gothic" pitchFamily="34" charset="0"/>
                        </a:rPr>
                        <a:t>&gt;=90</a:t>
                      </a:r>
                      <a:endParaRPr kumimoji="0" lang="en-US" sz="2400" b="0" i="0" u="none" strike="noStrike" cap="none" normalizeH="0" baseline="0" smtClean="0">
                        <a:ln>
                          <a:noFill/>
                        </a:ln>
                        <a:solidFill>
                          <a:schemeClr val="tx1"/>
                        </a:solidFill>
                        <a:effectLst/>
                        <a:latin typeface="Century Gothic"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entury Gothic" pitchFamily="34" charset="0"/>
                        </a:rPr>
                        <a:t>2</a:t>
                      </a:r>
                      <a:endParaRPr kumimoji="0" lang="en-US" sz="2400" b="0" i="0" u="none" strike="noStrike" cap="none" normalizeH="0" baseline="0" smtClean="0">
                        <a:ln>
                          <a:noFill/>
                        </a:ln>
                        <a:solidFill>
                          <a:schemeClr val="tx1"/>
                        </a:solidFill>
                        <a:effectLst/>
                        <a:latin typeface="Century Gothic"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entury Gothic" pitchFamily="34" charset="0"/>
                        </a:rPr>
                        <a:t>Kidney damage with mild GFR fall</a:t>
                      </a:r>
                      <a:endParaRPr kumimoji="0" lang="en-US" sz="2400" b="0" i="0" u="none" strike="noStrike" cap="none" normalizeH="0" baseline="0" smtClean="0">
                        <a:ln>
                          <a:noFill/>
                        </a:ln>
                        <a:solidFill>
                          <a:schemeClr val="tx1"/>
                        </a:solidFill>
                        <a:effectLst/>
                        <a:latin typeface="Century Gothic"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entury Gothic" pitchFamily="34" charset="0"/>
                        </a:rPr>
                        <a:t>60-89</a:t>
                      </a:r>
                      <a:endParaRPr kumimoji="0" lang="en-US" sz="2400" b="0" i="0" u="none" strike="noStrike" cap="none" normalizeH="0" baseline="0" smtClean="0">
                        <a:ln>
                          <a:noFill/>
                        </a:ln>
                        <a:solidFill>
                          <a:schemeClr val="tx1"/>
                        </a:solidFill>
                        <a:effectLst/>
                        <a:latin typeface="Century Gothic"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1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Century Gothic" pitchFamily="34" charset="0"/>
                        </a:rPr>
                        <a:t>3</a:t>
                      </a:r>
                      <a:endParaRPr kumimoji="0" lang="en-US" sz="2400" b="0" i="0" u="none" strike="noStrike" cap="none" normalizeH="0" baseline="0" dirty="0" smtClean="0">
                        <a:ln>
                          <a:noFill/>
                        </a:ln>
                        <a:solidFill>
                          <a:schemeClr val="tx1"/>
                        </a:solidFill>
                        <a:effectLst/>
                        <a:latin typeface="Century Gothic"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entury Gothic" pitchFamily="34" charset="0"/>
                        </a:rPr>
                        <a:t>Moderate fall in GFR</a:t>
                      </a:r>
                      <a:endParaRPr kumimoji="0" lang="en-US" sz="2400" b="0" i="0" u="none" strike="noStrike" cap="none" normalizeH="0" baseline="0" smtClean="0">
                        <a:ln>
                          <a:noFill/>
                        </a:ln>
                        <a:solidFill>
                          <a:schemeClr val="tx1"/>
                        </a:solidFill>
                        <a:effectLst/>
                        <a:latin typeface="Century Gothic"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entury Gothic" pitchFamily="34" charset="0"/>
                        </a:rPr>
                        <a:t>45-59</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entury Gothic" pitchFamily="34" charset="0"/>
                        </a:rPr>
                        <a:t>30-44</a:t>
                      </a:r>
                      <a:endParaRPr kumimoji="0" lang="en-US" sz="2400" b="0" i="0" u="none" strike="noStrike" cap="none" normalizeH="0" baseline="0" smtClean="0">
                        <a:ln>
                          <a:noFill/>
                        </a:ln>
                        <a:solidFill>
                          <a:schemeClr val="tx1"/>
                        </a:solidFill>
                        <a:effectLst/>
                        <a:latin typeface="Century Gothic"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r>
              <a:tr h="7540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entury Gothic" pitchFamily="34" charset="0"/>
                        </a:rPr>
                        <a:t>4</a:t>
                      </a:r>
                      <a:endParaRPr kumimoji="0" lang="en-US" sz="2400" b="0" i="0" u="none" strike="noStrike" cap="none" normalizeH="0" baseline="0" smtClean="0">
                        <a:ln>
                          <a:noFill/>
                        </a:ln>
                        <a:solidFill>
                          <a:schemeClr val="tx1"/>
                        </a:solidFill>
                        <a:effectLst/>
                        <a:latin typeface="Century Gothic"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entury Gothic" pitchFamily="34" charset="0"/>
                        </a:rPr>
                        <a:t>Severe fall in GFR</a:t>
                      </a:r>
                      <a:endParaRPr kumimoji="0" lang="en-US" sz="2400" b="0" i="0" u="none" strike="noStrike" cap="none" normalizeH="0" baseline="0" smtClean="0">
                        <a:ln>
                          <a:noFill/>
                        </a:ln>
                        <a:solidFill>
                          <a:schemeClr val="tx1"/>
                        </a:solidFill>
                        <a:effectLst/>
                        <a:latin typeface="Century Gothic"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entury Gothic" pitchFamily="34" charset="0"/>
                        </a:rPr>
                        <a:t>15-29</a:t>
                      </a:r>
                      <a:endParaRPr kumimoji="0" lang="en-US" sz="2400" b="0" i="0" u="none" strike="noStrike" cap="none" normalizeH="0" baseline="0" smtClean="0">
                        <a:ln>
                          <a:noFill/>
                        </a:ln>
                        <a:solidFill>
                          <a:schemeClr val="tx1"/>
                        </a:solidFill>
                        <a:effectLst/>
                        <a:latin typeface="Century Gothic"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Century Gothic" pitchFamily="34" charset="0"/>
                        </a:rPr>
                        <a:t>5</a:t>
                      </a:r>
                      <a:endParaRPr kumimoji="0" lang="en-US" sz="2400" b="0" i="0" u="none" strike="noStrike" cap="none" normalizeH="0" baseline="0" dirty="0" smtClean="0">
                        <a:ln>
                          <a:noFill/>
                        </a:ln>
                        <a:solidFill>
                          <a:schemeClr val="tx1"/>
                        </a:solidFill>
                        <a:effectLst/>
                        <a:latin typeface="Century Gothic"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entury Gothic" pitchFamily="34" charset="0"/>
                        </a:rPr>
                        <a:t>Established renal failure</a:t>
                      </a:r>
                      <a:endParaRPr kumimoji="0" lang="en-US" sz="2400" b="0" i="0" u="none" strike="noStrike" cap="none" normalizeH="0" baseline="0" smtClean="0">
                        <a:ln>
                          <a:noFill/>
                        </a:ln>
                        <a:solidFill>
                          <a:schemeClr val="tx1"/>
                        </a:solidFill>
                        <a:effectLst/>
                        <a:latin typeface="Century Gothic"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entury Gothic" pitchFamily="34" charset="0"/>
                        </a:rPr>
                        <a:t>&lt;15 or dialysis</a:t>
                      </a:r>
                      <a:endParaRPr kumimoji="0" lang="en-US" sz="2400" b="0" i="0" u="none" strike="noStrike" cap="none" normalizeH="0" baseline="0" smtClean="0">
                        <a:ln>
                          <a:noFill/>
                        </a:ln>
                        <a:solidFill>
                          <a:schemeClr val="tx1"/>
                        </a:solidFill>
                        <a:effectLst/>
                        <a:latin typeface="Century Gothic"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18" name="Text Box 46"/>
          <p:cNvSpPr txBox="1">
            <a:spLocks noChangeArrowheads="1"/>
          </p:cNvSpPr>
          <p:nvPr/>
        </p:nvSpPr>
        <p:spPr bwMode="auto">
          <a:xfrm>
            <a:off x="6858000" y="6491288"/>
            <a:ext cx="1905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Century Gothic" panose="020B0502020202020204" pitchFamily="34" charset="0"/>
              </a:rPr>
              <a:t>(Johnson, 2011)</a:t>
            </a:r>
          </a:p>
        </p:txBody>
      </p:sp>
    </p:spTree>
    <p:extLst>
      <p:ext uri="{BB962C8B-B14F-4D97-AF65-F5344CB8AC3E}">
        <p14:creationId xmlns:p14="http://schemas.microsoft.com/office/powerpoint/2010/main" xmlns="" val="1200062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l_fi" descr="1-s2"/>
          <p:cNvPicPr>
            <a:picLocks noChangeAspect="1" noChangeArrowheads="1"/>
          </p:cNvPicPr>
          <p:nvPr/>
        </p:nvPicPr>
        <p:blipFill>
          <a:blip r:embed="rId3" cstate="print"/>
          <a:srcRect/>
          <a:stretch>
            <a:fillRect/>
          </a:stretch>
        </p:blipFill>
        <p:spPr bwMode="auto">
          <a:xfrm>
            <a:off x="152947" y="685800"/>
            <a:ext cx="8802794" cy="5492092"/>
          </a:xfrm>
          <a:prstGeom prst="rect">
            <a:avLst/>
          </a:prstGeom>
          <a:noFill/>
          <a:ln w="9525">
            <a:noFill/>
            <a:miter lim="800000"/>
            <a:headEnd/>
            <a:tailEnd/>
          </a:ln>
        </p:spPr>
      </p:pic>
    </p:spTree>
    <p:extLst>
      <p:ext uri="{BB962C8B-B14F-4D97-AF65-F5344CB8AC3E}">
        <p14:creationId xmlns:p14="http://schemas.microsoft.com/office/powerpoint/2010/main" xmlns="" val="4278064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7" descr="diabetickidneydiseas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313" y="620713"/>
            <a:ext cx="8316912" cy="623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2" name="Rectangle 4"/>
          <p:cNvSpPr>
            <a:spLocks noGrp="1" noChangeArrowheads="1"/>
          </p:cNvSpPr>
          <p:nvPr>
            <p:ph type="title"/>
          </p:nvPr>
        </p:nvSpPr>
        <p:spPr>
          <a:xfrm>
            <a:off x="468313" y="359924"/>
            <a:ext cx="8218487" cy="863600"/>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NZ" altLang="en-US" dirty="0"/>
              <a:t>Progression of </a:t>
            </a:r>
            <a:r>
              <a:rPr lang="en-NZ" altLang="en-US" dirty="0" smtClean="0"/>
              <a:t>DKD</a:t>
            </a:r>
            <a:endParaRPr lang="en-AU" altLang="en-US" dirty="0"/>
          </a:p>
        </p:txBody>
      </p:sp>
      <p:sp>
        <p:nvSpPr>
          <p:cNvPr id="15363" name="Rectangle 5"/>
          <p:cNvSpPr>
            <a:spLocks noGrp="1" noChangeArrowheads="1"/>
          </p:cNvSpPr>
          <p:nvPr>
            <p:ph idx="1"/>
          </p:nvPr>
        </p:nvSpPr>
        <p:spPr/>
        <p:txBody>
          <a:bodyPr/>
          <a:lstStyle/>
          <a:p>
            <a:pPr eaLnBrk="1" hangingPunct="1"/>
            <a:endParaRPr lang="en-AU" altLang="en-US" dirty="0" smtClean="0"/>
          </a:p>
        </p:txBody>
      </p:sp>
      <p:sp>
        <p:nvSpPr>
          <p:cNvPr id="15365" name="Rectangle 8"/>
          <p:cNvSpPr>
            <a:spLocks noChangeArrowheads="1"/>
          </p:cNvSpPr>
          <p:nvPr/>
        </p:nvSpPr>
        <p:spPr bwMode="auto">
          <a:xfrm>
            <a:off x="611188" y="6237288"/>
            <a:ext cx="2016125" cy="62071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NZ" altLang="en-US" sz="1800"/>
          </a:p>
        </p:txBody>
      </p:sp>
    </p:spTree>
    <p:extLst>
      <p:ext uri="{BB962C8B-B14F-4D97-AF65-F5344CB8AC3E}">
        <p14:creationId xmlns:p14="http://schemas.microsoft.com/office/powerpoint/2010/main" xmlns="" val="3413303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Tonight…</a:t>
            </a:r>
            <a:endParaRPr lang="en-NZ" dirty="0"/>
          </a:p>
        </p:txBody>
      </p:sp>
      <p:pic>
        <p:nvPicPr>
          <p:cNvPr id="2050" name="Picture 2" descr="http://www.subodhglobalcollege.org/images/goa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5124450" y="3809999"/>
            <a:ext cx="4019550" cy="30480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p:txBody>
          <a:bodyPr/>
          <a:lstStyle/>
          <a:p>
            <a:r>
              <a:rPr lang="en-NZ" dirty="0" smtClean="0"/>
              <a:t>Re-cap kidney function</a:t>
            </a:r>
          </a:p>
          <a:p>
            <a:r>
              <a:rPr lang="en-NZ" dirty="0" smtClean="0"/>
              <a:t>What is diabetic kidney disease?</a:t>
            </a:r>
          </a:p>
          <a:p>
            <a:r>
              <a:rPr lang="en-NZ" dirty="0" smtClean="0"/>
              <a:t>Why is it a problem?</a:t>
            </a:r>
          </a:p>
          <a:p>
            <a:r>
              <a:rPr lang="en-NZ" dirty="0" smtClean="0"/>
              <a:t>What can we do about it?</a:t>
            </a:r>
          </a:p>
          <a:p>
            <a:endParaRPr lang="en-NZ" dirty="0"/>
          </a:p>
        </p:txBody>
      </p:sp>
    </p:spTree>
    <p:extLst>
      <p:ext uri="{BB962C8B-B14F-4D97-AF65-F5344CB8AC3E}">
        <p14:creationId xmlns:p14="http://schemas.microsoft.com/office/powerpoint/2010/main" xmlns="" val="3274193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7" descr="diabetickidneydiseas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313" y="620713"/>
            <a:ext cx="8316912" cy="623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2" name="Rectangle 4"/>
          <p:cNvSpPr>
            <a:spLocks noGrp="1" noChangeArrowheads="1"/>
          </p:cNvSpPr>
          <p:nvPr>
            <p:ph type="title"/>
          </p:nvPr>
        </p:nvSpPr>
        <p:spPr>
          <a:xfrm>
            <a:off x="468313" y="359924"/>
            <a:ext cx="8218487" cy="863600"/>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NZ" altLang="en-US" dirty="0"/>
              <a:t>Progression of </a:t>
            </a:r>
            <a:r>
              <a:rPr lang="en-NZ" altLang="en-US" dirty="0" smtClean="0"/>
              <a:t>DKD</a:t>
            </a:r>
            <a:endParaRPr lang="en-AU" altLang="en-US" dirty="0"/>
          </a:p>
        </p:txBody>
      </p:sp>
      <p:sp>
        <p:nvSpPr>
          <p:cNvPr id="15363" name="Rectangle 5"/>
          <p:cNvSpPr>
            <a:spLocks noGrp="1" noChangeArrowheads="1"/>
          </p:cNvSpPr>
          <p:nvPr>
            <p:ph idx="1"/>
          </p:nvPr>
        </p:nvSpPr>
        <p:spPr/>
        <p:txBody>
          <a:bodyPr/>
          <a:lstStyle/>
          <a:p>
            <a:pPr eaLnBrk="1" hangingPunct="1"/>
            <a:endParaRPr lang="en-AU" altLang="en-US" dirty="0" smtClean="0"/>
          </a:p>
        </p:txBody>
      </p:sp>
      <p:sp>
        <p:nvSpPr>
          <p:cNvPr id="15365" name="Rectangle 8"/>
          <p:cNvSpPr>
            <a:spLocks noChangeArrowheads="1"/>
          </p:cNvSpPr>
          <p:nvPr/>
        </p:nvSpPr>
        <p:spPr bwMode="auto">
          <a:xfrm>
            <a:off x="611188" y="6237288"/>
            <a:ext cx="2016125" cy="62071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endParaRPr lang="en-NZ" altLang="en-US" sz="1800"/>
          </a:p>
        </p:txBody>
      </p:sp>
      <p:sp>
        <p:nvSpPr>
          <p:cNvPr id="2" name="Rectangle 1"/>
          <p:cNvSpPr/>
          <p:nvPr/>
        </p:nvSpPr>
        <p:spPr>
          <a:xfrm>
            <a:off x="7081736" y="2208178"/>
            <a:ext cx="856033" cy="3424137"/>
          </a:xfrm>
          <a:prstGeom prst="rect">
            <a:avLst/>
          </a:prstGeom>
          <a:solidFill>
            <a:srgbClr val="DA0826">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NZ" dirty="0" smtClean="0"/>
              <a:t>Symptoms of kidney failure</a:t>
            </a:r>
            <a:endParaRPr lang="en-N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304" y="3080468"/>
            <a:ext cx="8229600" cy="1143000"/>
          </a:xfrm>
        </p:spPr>
        <p:txBody>
          <a:bodyPr/>
          <a:lstStyle/>
          <a:p>
            <a:pPr algn="r"/>
            <a:r>
              <a:rPr lang="en-US" sz="6000" dirty="0">
                <a:solidFill>
                  <a:srgbClr val="000000"/>
                </a:solidFill>
                <a:latin typeface="Franklin Gothic Demi Cond" panose="020B0706030402020204" pitchFamily="34" charset="0"/>
              </a:rPr>
              <a:t>Why is </a:t>
            </a:r>
            <a:r>
              <a:rPr lang="en-US" sz="6000" dirty="0">
                <a:solidFill>
                  <a:srgbClr val="C00000"/>
                </a:solidFill>
                <a:latin typeface="Franklin Gothic Demi Cond" panose="020B0706030402020204" pitchFamily="34" charset="0"/>
              </a:rPr>
              <a:t>DKD</a:t>
            </a:r>
            <a:r>
              <a:rPr lang="en-US" sz="6000" dirty="0">
                <a:solidFill>
                  <a:srgbClr val="000000"/>
                </a:solidFill>
                <a:latin typeface="Franklin Gothic Demi Cond" panose="020B0706030402020204" pitchFamily="34" charset="0"/>
              </a:rPr>
              <a:t> a problem?</a:t>
            </a:r>
          </a:p>
        </p:txBody>
      </p:sp>
    </p:spTree>
    <p:custDataLst>
      <p:tags r:id="rId1"/>
    </p:custDataLst>
    <p:extLst>
      <p:ext uri="{BB962C8B-B14F-4D97-AF65-F5344CB8AC3E}">
        <p14:creationId xmlns:p14="http://schemas.microsoft.com/office/powerpoint/2010/main" xmlns="" val="548763223"/>
      </p:ext>
    </p:extLst>
  </p:cSld>
  <p:clrMapOvr>
    <a:masterClrMapping/>
  </p:clrMapOvr>
  <mc:AlternateContent xmlns:mc="http://schemas.openxmlformats.org/markup-compatibility/2006">
    <mc:Choice xmlns:p14="http://schemas.microsoft.com/office/powerpoint/2010/main" xmlns="" Requires="p14">
      <p:transition spd="slow" p14:dur="2000" advTm="91252"/>
    </mc:Choice>
    <mc:Fallback>
      <p:transition spd="slow" advTm="9125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73088" y="1843088"/>
            <a:ext cx="8229600" cy="2549525"/>
          </a:xfrm>
        </p:spPr>
        <p:txBody>
          <a:bodyPr/>
          <a:lstStyle/>
          <a:p>
            <a:r>
              <a:rPr lang="en-NZ" altLang="en-US" smtClean="0"/>
              <a:t>Diabetic kidney disease is  </a:t>
            </a:r>
            <a:r>
              <a:rPr lang="en-NZ" altLang="en-US" smtClean="0">
                <a:solidFill>
                  <a:srgbClr val="990033"/>
                </a:solidFill>
              </a:rPr>
              <a:t>common</a:t>
            </a:r>
            <a:r>
              <a:rPr lang="en-NZ" altLang="en-US" smtClean="0"/>
              <a:t>, </a:t>
            </a:r>
            <a:r>
              <a:rPr lang="en-NZ" altLang="en-US" smtClean="0">
                <a:solidFill>
                  <a:srgbClr val="990033"/>
                </a:solidFill>
              </a:rPr>
              <a:t>harmful</a:t>
            </a:r>
            <a:r>
              <a:rPr lang="en-NZ" altLang="en-US" smtClean="0"/>
              <a:t>, and </a:t>
            </a:r>
            <a:r>
              <a:rPr lang="en-NZ" altLang="en-US" smtClean="0">
                <a:solidFill>
                  <a:srgbClr val="990033"/>
                </a:solidFill>
              </a:rPr>
              <a:t>costly</a:t>
            </a:r>
            <a:endParaRPr lang="en-US" altLang="en-US" smtClean="0">
              <a:solidFill>
                <a:srgbClr val="990033"/>
              </a:solidFill>
            </a:endParaRPr>
          </a:p>
        </p:txBody>
      </p:sp>
    </p:spTree>
    <p:extLst>
      <p:ext uri="{BB962C8B-B14F-4D97-AF65-F5344CB8AC3E}">
        <p14:creationId xmlns:p14="http://schemas.microsoft.com/office/powerpoint/2010/main" xmlns="" val="413289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NZ" altLang="en-US" dirty="0" smtClean="0"/>
              <a:t>DKD is </a:t>
            </a:r>
            <a:r>
              <a:rPr lang="en-NZ" altLang="en-US" dirty="0">
                <a:solidFill>
                  <a:srgbClr val="990033"/>
                </a:solidFill>
              </a:rPr>
              <a:t>c</a:t>
            </a:r>
            <a:r>
              <a:rPr lang="en-NZ" altLang="en-US" dirty="0" smtClean="0">
                <a:solidFill>
                  <a:srgbClr val="990033"/>
                </a:solidFill>
              </a:rPr>
              <a:t>ommon</a:t>
            </a:r>
          </a:p>
        </p:txBody>
      </p:sp>
      <p:sp>
        <p:nvSpPr>
          <p:cNvPr id="3" name="Content Placeholder 2"/>
          <p:cNvSpPr>
            <a:spLocks noGrp="1"/>
          </p:cNvSpPr>
          <p:nvPr>
            <p:ph idx="1"/>
          </p:nvPr>
        </p:nvSpPr>
        <p:spPr/>
        <p:txBody>
          <a:bodyPr/>
          <a:lstStyle/>
          <a:p>
            <a:pPr marL="0" indent="0">
              <a:spcBef>
                <a:spcPct val="30000"/>
              </a:spcBef>
              <a:buFont typeface="Arial" panose="020B0604020202020204" pitchFamily="34" charset="0"/>
              <a:buNone/>
              <a:defRPr/>
            </a:pPr>
            <a:r>
              <a:rPr lang="en-NZ" dirty="0" smtClean="0"/>
              <a:t>Half of people with T2DM have signs of kidney disease (~34,000)</a:t>
            </a:r>
          </a:p>
          <a:p>
            <a:pPr marL="2867025" indent="-358775">
              <a:spcBef>
                <a:spcPct val="30000"/>
              </a:spcBef>
              <a:buFont typeface="Arial" panose="020B0604020202020204" pitchFamily="34" charset="0"/>
              <a:buChar char="•"/>
              <a:defRPr/>
            </a:pPr>
            <a:r>
              <a:rPr lang="en-NZ" dirty="0" smtClean="0"/>
              <a:t>50</a:t>
            </a:r>
            <a:r>
              <a:rPr lang="en-NZ" dirty="0"/>
              <a:t>% of Māori, </a:t>
            </a:r>
          </a:p>
          <a:p>
            <a:pPr marL="2867025" indent="-358775">
              <a:spcBef>
                <a:spcPct val="30000"/>
              </a:spcBef>
              <a:buFont typeface="Arial" panose="020B0604020202020204" pitchFamily="34" charset="0"/>
              <a:buChar char="•"/>
              <a:defRPr/>
            </a:pPr>
            <a:r>
              <a:rPr lang="en-NZ" dirty="0"/>
              <a:t>49% of Pacific people, </a:t>
            </a:r>
          </a:p>
          <a:p>
            <a:pPr marL="2867025" indent="-358775">
              <a:spcBef>
                <a:spcPct val="30000"/>
              </a:spcBef>
              <a:buFont typeface="Arial" panose="020B0604020202020204" pitchFamily="34" charset="0"/>
              <a:buChar char="•"/>
              <a:defRPr/>
            </a:pPr>
            <a:r>
              <a:rPr lang="en-NZ" dirty="0"/>
              <a:t>31% of </a:t>
            </a:r>
            <a:r>
              <a:rPr lang="en-NZ" dirty="0" smtClean="0"/>
              <a:t>Asian,</a:t>
            </a:r>
            <a:endParaRPr lang="en-NZ" dirty="0"/>
          </a:p>
          <a:p>
            <a:pPr marL="2867025" indent="-358775">
              <a:spcBef>
                <a:spcPct val="30000"/>
              </a:spcBef>
              <a:buFont typeface="Arial" panose="020B0604020202020204" pitchFamily="34" charset="0"/>
              <a:buChar char="•"/>
              <a:defRPr/>
            </a:pPr>
            <a:r>
              <a:rPr lang="en-NZ" dirty="0"/>
              <a:t>28% of European </a:t>
            </a:r>
            <a:endParaRPr lang="en-NZ" dirty="0" smtClean="0"/>
          </a:p>
          <a:p>
            <a:pPr marL="0" indent="0">
              <a:spcBef>
                <a:spcPct val="30000"/>
              </a:spcBef>
              <a:buFont typeface="Arial" panose="020B0604020202020204" pitchFamily="34" charset="0"/>
              <a:buNone/>
              <a:defRPr/>
            </a:pPr>
            <a:r>
              <a:rPr lang="en-NZ" dirty="0" smtClean="0"/>
              <a:t>						</a:t>
            </a:r>
            <a:r>
              <a:rPr lang="en-NZ" sz="1800" dirty="0" err="1" smtClean="0">
                <a:solidFill>
                  <a:schemeClr val="bg1">
                    <a:lumMod val="50000"/>
                  </a:schemeClr>
                </a:solidFill>
              </a:rPr>
              <a:t>Kenealy</a:t>
            </a:r>
            <a:r>
              <a:rPr lang="en-NZ" sz="1800" dirty="0" smtClean="0">
                <a:solidFill>
                  <a:schemeClr val="bg1">
                    <a:lumMod val="50000"/>
                  </a:schemeClr>
                </a:solidFill>
              </a:rPr>
              <a:t> </a:t>
            </a:r>
            <a:r>
              <a:rPr lang="en-NZ" sz="1800" dirty="0">
                <a:solidFill>
                  <a:schemeClr val="bg1">
                    <a:lumMod val="50000"/>
                  </a:schemeClr>
                </a:solidFill>
              </a:rPr>
              <a:t>et al., </a:t>
            </a:r>
            <a:r>
              <a:rPr lang="en-NZ" sz="1800" dirty="0" smtClean="0">
                <a:solidFill>
                  <a:schemeClr val="bg1">
                    <a:lumMod val="50000"/>
                  </a:schemeClr>
                </a:solidFill>
              </a:rPr>
              <a:t>2012</a:t>
            </a:r>
            <a:r>
              <a:rPr lang="en-NZ" sz="1800" dirty="0" smtClean="0"/>
              <a:t>  </a:t>
            </a:r>
            <a:endParaRPr lang="en-NZ" sz="2400" dirty="0"/>
          </a:p>
          <a:p>
            <a:pPr>
              <a:buFont typeface="Arial" panose="020B0604020202020204" pitchFamily="34" charset="0"/>
              <a:buChar char="•"/>
              <a:defRPr/>
            </a:pPr>
            <a:endParaRPr lang="en-NZ" dirty="0"/>
          </a:p>
        </p:txBody>
      </p:sp>
    </p:spTree>
    <p:extLst>
      <p:ext uri="{BB962C8B-B14F-4D97-AF65-F5344CB8AC3E}">
        <p14:creationId xmlns:p14="http://schemas.microsoft.com/office/powerpoint/2010/main" xmlns="" val="3504933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pPr eaLnBrk="1" fontAlgn="auto" hangingPunct="1">
              <a:spcBef>
                <a:spcPts val="0"/>
              </a:spcBef>
              <a:spcAft>
                <a:spcPts val="0"/>
              </a:spcAft>
            </a:pPr>
            <a:r>
              <a:rPr lang="en-US" i="1" baseline="30000" dirty="0" smtClean="0">
                <a:solidFill>
                  <a:prstClr val="black"/>
                </a:solidFill>
                <a:latin typeface="Calibri"/>
              </a:rPr>
              <a:t>Data </a:t>
            </a:r>
            <a:r>
              <a:rPr lang="en-US" i="1" baseline="30000" dirty="0">
                <a:solidFill>
                  <a:prstClr val="black"/>
                </a:solidFill>
                <a:latin typeface="Calibri"/>
              </a:rPr>
              <a:t>Source</a:t>
            </a:r>
            <a:r>
              <a:rPr lang="en-US" i="1" baseline="30000" dirty="0" smtClean="0">
                <a:solidFill>
                  <a:prstClr val="black"/>
                </a:solidFill>
                <a:latin typeface="Calibri"/>
              </a:rPr>
              <a:t>: </a:t>
            </a:r>
            <a:r>
              <a:rPr lang="en-US" i="1" baseline="30000" dirty="0">
                <a:solidFill>
                  <a:prstClr val="black"/>
                </a:solidFill>
                <a:latin typeface="Calibri"/>
              </a:rPr>
              <a:t>Special analyses, USRDS ESRD Database. Data presented only for countries from which relevant information was available. ^United Kingdom: England, Wales, Northern Ireland (Scotland data reported separately). Data for Spain include 18 of 19 regions. Data for France include 22 regions. Data for Indonesia represent the West Java region. Data for Belgium do not include patients younger than 20. Abbreviations: ESRD, end-stage renal disease; sp., speaking.</a:t>
            </a:r>
          </a:p>
        </p:txBody>
      </p:sp>
      <p:sp>
        <p:nvSpPr>
          <p:cNvPr id="4" name="Rectangle 3"/>
          <p:cNvSpPr/>
          <p:nvPr/>
        </p:nvSpPr>
        <p:spPr>
          <a:xfrm>
            <a:off x="0" y="270938"/>
            <a:ext cx="5029200" cy="954107"/>
          </a:xfrm>
          <a:prstGeom prst="rect">
            <a:avLst/>
          </a:prstGeom>
        </p:spPr>
        <p:txBody>
          <a:bodyPr wrap="square">
            <a:spAutoFit/>
          </a:bodyPr>
          <a:lstStyle/>
          <a:p>
            <a:pPr algn="ctr" eaLnBrk="1" fontAlgn="auto" hangingPunct="1">
              <a:spcBef>
                <a:spcPts val="0"/>
              </a:spcBef>
              <a:spcAft>
                <a:spcPts val="0"/>
              </a:spcAft>
            </a:pPr>
            <a:r>
              <a:rPr lang="en-US" sz="2800" b="1" baseline="30000" dirty="0">
                <a:solidFill>
                  <a:prstClr val="black"/>
                </a:solidFill>
                <a:latin typeface="Calibri"/>
              </a:rPr>
              <a:t> Figure </a:t>
            </a:r>
            <a:r>
              <a:rPr lang="en-US" sz="2800" b="1" baseline="30000" dirty="0" smtClean="0">
                <a:solidFill>
                  <a:prstClr val="black"/>
                </a:solidFill>
                <a:latin typeface="Calibri"/>
              </a:rPr>
              <a:t>13.4 Percentage of incident ESRD patients with diabetes as the primary ESRD cause, </a:t>
            </a:r>
          </a:p>
          <a:p>
            <a:pPr algn="ctr" eaLnBrk="1" fontAlgn="auto" hangingPunct="1">
              <a:spcBef>
                <a:spcPts val="0"/>
              </a:spcBef>
              <a:spcAft>
                <a:spcPts val="0"/>
              </a:spcAft>
            </a:pPr>
            <a:r>
              <a:rPr lang="en-US" sz="2800" b="1" baseline="30000" dirty="0" smtClean="0">
                <a:solidFill>
                  <a:prstClr val="black"/>
                </a:solidFill>
                <a:latin typeface="Calibri"/>
              </a:rPr>
              <a:t>by country, 2013</a:t>
            </a:r>
            <a:endParaRPr lang="en-US" sz="2800" b="1" baseline="30000" dirty="0">
              <a:solidFill>
                <a:prstClr val="black"/>
              </a:solidFill>
              <a:latin typeface="Calibri"/>
            </a:endParaRPr>
          </a:p>
        </p:txBody>
      </p:sp>
      <p:sp>
        <p:nvSpPr>
          <p:cNvPr id="2" name="Footer Placeholder 1"/>
          <p:cNvSpPr>
            <a:spLocks noGrp="1"/>
          </p:cNvSpPr>
          <p:nvPr>
            <p:ph type="ftr" sz="quarter" idx="10"/>
          </p:nvPr>
        </p:nvSpPr>
        <p:spPr/>
        <p:txBody>
          <a:bodyPr/>
          <a:lstStyle/>
          <a:p>
            <a:r>
              <a:rPr lang="en-US" dirty="0" smtClean="0">
                <a:solidFill>
                  <a:prstClr val="white"/>
                </a:solidFill>
              </a:rPr>
              <a:t>Vol 2, ESRD, </a:t>
            </a:r>
            <a:r>
              <a:rPr lang="en-US" dirty="0" err="1" smtClean="0">
                <a:solidFill>
                  <a:prstClr val="white"/>
                </a:solidFill>
              </a:rPr>
              <a:t>Ch</a:t>
            </a:r>
            <a:r>
              <a:rPr lang="en-US" dirty="0" smtClean="0">
                <a:solidFill>
                  <a:prstClr val="white"/>
                </a:solidFill>
              </a:rPr>
              <a:t> 13</a:t>
            </a:r>
            <a:endParaRPr lang="en-US" dirty="0">
              <a:solidFill>
                <a:prstClr val="white"/>
              </a:solidFill>
            </a:endParaRPr>
          </a:p>
        </p:txBody>
      </p:sp>
      <p:sp>
        <p:nvSpPr>
          <p:cNvPr id="6" name="Slide Number Placeholder 5"/>
          <p:cNvSpPr>
            <a:spLocks noGrp="1"/>
          </p:cNvSpPr>
          <p:nvPr>
            <p:ph type="sldNum" sz="quarter" idx="11"/>
          </p:nvPr>
        </p:nvSpPr>
        <p:spPr/>
        <p:txBody>
          <a:bodyPr/>
          <a:lstStyle/>
          <a:p>
            <a:fld id="{3F227FC0-035E-484D-AA62-D30602925625}" type="slidenum">
              <a:rPr lang="en-US" b="1" smtClean="0">
                <a:solidFill>
                  <a:prstClr val="white"/>
                </a:solidFill>
              </a:rPr>
              <a:pPr/>
              <a:t>24</a:t>
            </a:fld>
            <a:endParaRPr lang="en-US" b="1" dirty="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166209" y="152400"/>
            <a:ext cx="3332783" cy="6248970"/>
          </a:xfrm>
          <a:prstGeom prst="rect">
            <a:avLst/>
          </a:prstGeom>
        </p:spPr>
      </p:pic>
      <p:sp>
        <p:nvSpPr>
          <p:cNvPr id="5" name="Left Arrow 4"/>
          <p:cNvSpPr/>
          <p:nvPr/>
        </p:nvSpPr>
        <p:spPr>
          <a:xfrm>
            <a:off x="7846358" y="714373"/>
            <a:ext cx="847165" cy="14791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xmlns="" val="121295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xmlns="" val="3766914636"/>
              </p:ext>
            </p:extLst>
          </p:nvPr>
        </p:nvGraphicFramePr>
        <p:xfrm>
          <a:off x="50799" y="50800"/>
          <a:ext cx="7963647" cy="41179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5"/>
          <p:cNvGraphicFramePr>
            <a:graphicFrameLocks noChangeAspect="1"/>
          </p:cNvGraphicFramePr>
          <p:nvPr>
            <p:extLst>
              <p:ext uri="{D42A27DB-BD31-4B8C-83A1-F6EECF244321}">
                <p14:modId xmlns:p14="http://schemas.microsoft.com/office/powerpoint/2010/main" xmlns="" val="2282644639"/>
              </p:ext>
            </p:extLst>
          </p:nvPr>
        </p:nvGraphicFramePr>
        <p:xfrm>
          <a:off x="2727561" y="2460812"/>
          <a:ext cx="6365639" cy="395586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2727561" y="1385047"/>
            <a:ext cx="822463" cy="338554"/>
          </a:xfrm>
          <a:prstGeom prst="rect">
            <a:avLst/>
          </a:prstGeom>
          <a:noFill/>
        </p:spPr>
        <p:txBody>
          <a:bodyPr wrap="square" rtlCol="0">
            <a:spAutoFit/>
          </a:bodyPr>
          <a:lstStyle/>
          <a:p>
            <a:r>
              <a:rPr lang="en-NZ" sz="1600" b="1" dirty="0" smtClean="0"/>
              <a:t>48%</a:t>
            </a:r>
            <a:endParaRPr lang="en-NZ" sz="1600" b="1" dirty="0"/>
          </a:p>
        </p:txBody>
      </p:sp>
      <p:sp>
        <p:nvSpPr>
          <p:cNvPr id="8" name="TextBox 7"/>
          <p:cNvSpPr txBox="1"/>
          <p:nvPr/>
        </p:nvSpPr>
        <p:spPr>
          <a:xfrm>
            <a:off x="1843490" y="2528047"/>
            <a:ext cx="822463" cy="338554"/>
          </a:xfrm>
          <a:prstGeom prst="rect">
            <a:avLst/>
          </a:prstGeom>
          <a:noFill/>
        </p:spPr>
        <p:txBody>
          <a:bodyPr wrap="square" rtlCol="0">
            <a:spAutoFit/>
          </a:bodyPr>
          <a:lstStyle/>
          <a:p>
            <a:r>
              <a:rPr lang="en-NZ" sz="1600" b="1" dirty="0" smtClean="0"/>
              <a:t>16%</a:t>
            </a:r>
            <a:endParaRPr lang="en-NZ"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xmlns="" val="0"/>
              </a:ext>
            </a:extLst>
          </a:blip>
          <a:stretch>
            <a:fillRect/>
          </a:stretch>
        </p:blipFill>
        <p:spPr>
          <a:xfrm>
            <a:off x="612000" y="261288"/>
            <a:ext cx="7920000" cy="5760000"/>
          </a:xfrm>
        </p:spPr>
      </p:pic>
    </p:spTree>
    <p:extLst>
      <p:ext uri="{BB962C8B-B14F-4D97-AF65-F5344CB8AC3E}">
        <p14:creationId xmlns:p14="http://schemas.microsoft.com/office/powerpoint/2010/main" xmlns="" val="2900751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NZ" altLang="en-US" dirty="0" smtClean="0"/>
              <a:t>DKD is </a:t>
            </a:r>
            <a:r>
              <a:rPr lang="en-NZ" altLang="en-US" dirty="0" smtClean="0">
                <a:solidFill>
                  <a:srgbClr val="990033"/>
                </a:solidFill>
              </a:rPr>
              <a:t>harmful</a:t>
            </a:r>
            <a:endParaRPr lang="en-US" altLang="en-US" dirty="0" smtClean="0">
              <a:solidFill>
                <a:srgbClr val="990033"/>
              </a:solidFill>
            </a:endParaRPr>
          </a:p>
        </p:txBody>
      </p:sp>
      <p:sp>
        <p:nvSpPr>
          <p:cNvPr id="24579" name="Content Placeholder 2"/>
          <p:cNvSpPr>
            <a:spLocks noGrp="1"/>
          </p:cNvSpPr>
          <p:nvPr>
            <p:ph idx="1"/>
          </p:nvPr>
        </p:nvSpPr>
        <p:spPr/>
        <p:txBody>
          <a:bodyPr/>
          <a:lstStyle/>
          <a:p>
            <a:pPr eaLnBrk="1" hangingPunct="1">
              <a:buFont typeface="Arial" panose="020B0604020202020204" pitchFamily="34" charset="0"/>
              <a:buChar char="•"/>
              <a:defRPr/>
            </a:pPr>
            <a:r>
              <a:rPr lang="en-NZ" altLang="en-US" sz="2800" dirty="0"/>
              <a:t>I</a:t>
            </a:r>
            <a:r>
              <a:rPr lang="en-NZ" altLang="en-US" sz="2800" dirty="0" smtClean="0"/>
              <a:t>ndependent risk factor for CVD</a:t>
            </a:r>
          </a:p>
          <a:p>
            <a:pPr eaLnBrk="1" hangingPunct="1">
              <a:buFont typeface="Arial" panose="020B0604020202020204" pitchFamily="34" charset="0"/>
              <a:buChar char="•"/>
              <a:defRPr/>
            </a:pPr>
            <a:r>
              <a:rPr lang="en-NZ" altLang="en-US" sz="2800" dirty="0" smtClean="0"/>
              <a:t>10 times higher risk of CVD </a:t>
            </a:r>
            <a:r>
              <a:rPr lang="en-NZ" altLang="en-US" sz="2000" dirty="0" smtClean="0">
                <a:solidFill>
                  <a:schemeClr val="bg1">
                    <a:lumMod val="50000"/>
                  </a:schemeClr>
                </a:solidFill>
              </a:rPr>
              <a:t>(Adler et al., 2003)</a:t>
            </a:r>
            <a:endParaRPr lang="en-NZ" altLang="en-US" sz="2800" baseline="-25000" dirty="0" smtClean="0">
              <a:solidFill>
                <a:schemeClr val="bg1">
                  <a:lumMod val="50000"/>
                </a:schemeClr>
              </a:solidFill>
            </a:endParaRPr>
          </a:p>
          <a:p>
            <a:pPr eaLnBrk="1" hangingPunct="1">
              <a:buFont typeface="Arial" panose="020B0604020202020204" pitchFamily="34" charset="0"/>
              <a:buChar char="•"/>
              <a:defRPr/>
            </a:pPr>
            <a:r>
              <a:rPr lang="en-NZ" altLang="en-US" sz="2800" dirty="0" smtClean="0"/>
              <a:t>Higher rates of mortality before and after renal replacement therapy </a:t>
            </a:r>
            <a:r>
              <a:rPr lang="en-NZ" altLang="en-US" sz="2000" dirty="0">
                <a:solidFill>
                  <a:schemeClr val="bg1">
                    <a:lumMod val="50000"/>
                  </a:schemeClr>
                </a:solidFill>
              </a:rPr>
              <a:t>(</a:t>
            </a:r>
            <a:r>
              <a:rPr lang="en-NZ" altLang="en-US" sz="2000" dirty="0" err="1">
                <a:solidFill>
                  <a:schemeClr val="bg1">
                    <a:lumMod val="50000"/>
                  </a:schemeClr>
                </a:solidFill>
              </a:rPr>
              <a:t>Mailloux</a:t>
            </a:r>
            <a:r>
              <a:rPr lang="en-NZ" altLang="en-US" sz="2000" dirty="0">
                <a:solidFill>
                  <a:schemeClr val="bg1">
                    <a:lumMod val="50000"/>
                  </a:schemeClr>
                </a:solidFill>
              </a:rPr>
              <a:t>, 2014)</a:t>
            </a:r>
          </a:p>
          <a:p>
            <a:pPr eaLnBrk="1" hangingPunct="1">
              <a:buFont typeface="Arial" panose="020B0604020202020204" pitchFamily="34" charset="0"/>
              <a:buChar char="•"/>
              <a:defRPr/>
            </a:pPr>
            <a:r>
              <a:rPr lang="en-NZ" altLang="en-US" sz="2800" dirty="0" smtClean="0"/>
              <a:t>Poorer quality of life on dialysis</a:t>
            </a:r>
          </a:p>
          <a:p>
            <a:pPr eaLnBrk="1" hangingPunct="1">
              <a:buFont typeface="Arial" panose="020B0604020202020204" pitchFamily="34" charset="0"/>
              <a:buChar char="•"/>
              <a:defRPr/>
            </a:pPr>
            <a:r>
              <a:rPr lang="en-NZ" altLang="en-US" sz="2800" dirty="0" smtClean="0"/>
              <a:t>4</a:t>
            </a:r>
            <a:r>
              <a:rPr lang="en-NZ" altLang="en-US" sz="2800" baseline="30000" dirty="0" smtClean="0"/>
              <a:t>th</a:t>
            </a:r>
            <a:r>
              <a:rPr lang="en-NZ" altLang="en-US" sz="2800" dirty="0" smtClean="0"/>
              <a:t> greatest disease in terms of health loss </a:t>
            </a:r>
            <a:r>
              <a:rPr lang="en-NZ" altLang="en-US" sz="2000" dirty="0">
                <a:solidFill>
                  <a:schemeClr val="bg1">
                    <a:lumMod val="50000"/>
                  </a:schemeClr>
                </a:solidFill>
              </a:rPr>
              <a:t>(Ministry of Health, 2013)</a:t>
            </a:r>
          </a:p>
          <a:p>
            <a:pPr eaLnBrk="1" hangingPunct="1">
              <a:buFont typeface="Arial" panose="020B0604020202020204" pitchFamily="34" charset="0"/>
              <a:buChar char="•"/>
              <a:defRPr/>
            </a:pPr>
            <a:r>
              <a:rPr lang="en-NZ" altLang="en-US" sz="2800" dirty="0" smtClean="0"/>
              <a:t>3</a:t>
            </a:r>
            <a:r>
              <a:rPr lang="en-NZ" altLang="en-US" sz="2800" baseline="30000" dirty="0" smtClean="0"/>
              <a:t>rd</a:t>
            </a:r>
            <a:r>
              <a:rPr lang="en-NZ" altLang="en-US" sz="2800" dirty="0" smtClean="0"/>
              <a:t> most common cause of death </a:t>
            </a:r>
            <a:r>
              <a:rPr lang="en-NZ" altLang="en-US" sz="2000" dirty="0">
                <a:solidFill>
                  <a:schemeClr val="bg1">
                    <a:lumMod val="50000"/>
                  </a:schemeClr>
                </a:solidFill>
              </a:rPr>
              <a:t>(White &amp; </a:t>
            </a:r>
            <a:r>
              <a:rPr lang="en-NZ" altLang="en-US" sz="2000" dirty="0" err="1">
                <a:solidFill>
                  <a:schemeClr val="bg1">
                    <a:lumMod val="50000"/>
                  </a:schemeClr>
                </a:solidFill>
              </a:rPr>
              <a:t>Chadban</a:t>
            </a:r>
            <a:r>
              <a:rPr lang="en-NZ" altLang="en-US" sz="2000" dirty="0">
                <a:solidFill>
                  <a:schemeClr val="bg1">
                    <a:lumMod val="50000"/>
                  </a:schemeClr>
                </a:solidFill>
              </a:rPr>
              <a:t>, 2014)</a:t>
            </a:r>
            <a:endParaRPr lang="en-US" altLang="en-US" sz="2800" dirty="0">
              <a:solidFill>
                <a:schemeClr val="bg1">
                  <a:lumMod val="50000"/>
                </a:schemeClr>
              </a:solidFill>
            </a:endParaRPr>
          </a:p>
          <a:p>
            <a:pPr eaLnBrk="1" hangingPunct="1">
              <a:buFont typeface="Arial" panose="020B0604020202020204" pitchFamily="34" charset="0"/>
              <a:buChar char="•"/>
              <a:defRPr/>
            </a:pPr>
            <a:endParaRPr lang="en-US" altLang="en-US" sz="2800" dirty="0" smtClean="0"/>
          </a:p>
        </p:txBody>
      </p:sp>
    </p:spTree>
    <p:extLst>
      <p:ext uri="{BB962C8B-B14F-4D97-AF65-F5344CB8AC3E}">
        <p14:creationId xmlns:p14="http://schemas.microsoft.com/office/powerpoint/2010/main" xmlns="" val="1580703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en-NZ" altLang="en-US" dirty="0" smtClean="0"/>
              <a:t>DKD is </a:t>
            </a:r>
            <a:r>
              <a:rPr lang="en-NZ" altLang="en-US" dirty="0" smtClean="0">
                <a:solidFill>
                  <a:srgbClr val="990033"/>
                </a:solidFill>
              </a:rPr>
              <a:t>costly</a:t>
            </a:r>
          </a:p>
        </p:txBody>
      </p:sp>
      <p:sp>
        <p:nvSpPr>
          <p:cNvPr id="15364" name="Content Placeholder 2"/>
          <p:cNvSpPr>
            <a:spLocks noGrp="1"/>
          </p:cNvSpPr>
          <p:nvPr>
            <p:ph idx="1"/>
          </p:nvPr>
        </p:nvSpPr>
        <p:spPr/>
        <p:txBody>
          <a:bodyPr/>
          <a:lstStyle/>
          <a:p>
            <a:r>
              <a:rPr lang="en-NZ" altLang="en-US" dirty="0" smtClean="0"/>
              <a:t>$33,000 - $64,000 per patient per year for dialysis </a:t>
            </a:r>
            <a:r>
              <a:rPr lang="en-NZ" altLang="en-US" sz="2400" dirty="0">
                <a:solidFill>
                  <a:schemeClr val="bg1">
                    <a:lumMod val="50000"/>
                  </a:schemeClr>
                </a:solidFill>
              </a:rPr>
              <a:t>(Ashton &amp; Marshall, 2007)</a:t>
            </a:r>
          </a:p>
          <a:p>
            <a:r>
              <a:rPr lang="en-NZ" altLang="en-US" dirty="0" smtClean="0"/>
              <a:t>$36 million spent on end stage DKD </a:t>
            </a:r>
            <a:r>
              <a:rPr lang="en-NZ" altLang="en-US" sz="2400" dirty="0">
                <a:solidFill>
                  <a:schemeClr val="bg1">
                    <a:lumMod val="50000"/>
                  </a:schemeClr>
                </a:solidFill>
              </a:rPr>
              <a:t>(</a:t>
            </a:r>
            <a:r>
              <a:rPr lang="en-NZ" altLang="en-US" sz="2400" dirty="0" err="1">
                <a:solidFill>
                  <a:schemeClr val="bg1">
                    <a:lumMod val="50000"/>
                  </a:schemeClr>
                </a:solidFill>
              </a:rPr>
              <a:t>Endre</a:t>
            </a:r>
            <a:r>
              <a:rPr lang="en-NZ" altLang="en-US" sz="2400" dirty="0">
                <a:solidFill>
                  <a:schemeClr val="bg1">
                    <a:lumMod val="50000"/>
                  </a:schemeClr>
                </a:solidFill>
              </a:rPr>
              <a:t> et al., 2006)</a:t>
            </a:r>
          </a:p>
          <a:p>
            <a:r>
              <a:rPr lang="en-NZ" altLang="en-US" dirty="0" smtClean="0"/>
              <a:t>30-50% higher costs with diabetes-related end stage kidney disease </a:t>
            </a:r>
            <a:r>
              <a:rPr lang="en-NZ" altLang="en-US" sz="2400" dirty="0">
                <a:solidFill>
                  <a:schemeClr val="bg1">
                    <a:lumMod val="50000"/>
                  </a:schemeClr>
                </a:solidFill>
              </a:rPr>
              <a:t>(USRDS, 2013)</a:t>
            </a:r>
          </a:p>
        </p:txBody>
      </p:sp>
      <p:pic>
        <p:nvPicPr>
          <p:cNvPr id="5" name="Picture 6" descr="http://192.185.93.65/~invoicef/wp-content/uploads/2014/12/cash.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10000" b="90000" l="10000" r="90000">
                        <a14:backgroundMark x1="2708" y1="5970" x2="2708" y2="5970"/>
                        <a14:backgroundMark x1="13750" y1="11940" x2="13750" y2="11940"/>
                        <a14:backgroundMark x1="54792" y1="79403" x2="54792" y2="79403"/>
                        <a14:backgroundMark x1="32292" y1="80597" x2="32292" y2="8059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790428" y="4697820"/>
            <a:ext cx="4093160" cy="28566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087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NZ" altLang="en-US" smtClean="0"/>
          </a:p>
        </p:txBody>
      </p:sp>
      <p:sp>
        <p:nvSpPr>
          <p:cNvPr id="17411" name="Content Placeholder 2"/>
          <p:cNvSpPr>
            <a:spLocks noGrp="1"/>
          </p:cNvSpPr>
          <p:nvPr>
            <p:ph idx="1"/>
          </p:nvPr>
        </p:nvSpPr>
        <p:spPr/>
        <p:txBody>
          <a:bodyPr/>
          <a:lstStyle/>
          <a:p>
            <a:pPr marL="0" indent="0" algn="ctr">
              <a:buFont typeface="Arial" charset="0"/>
              <a:buNone/>
            </a:pPr>
            <a:r>
              <a:rPr lang="en-NZ" altLang="en-US" dirty="0" smtClean="0"/>
              <a:t>“The health and economic burden of diabetic nephropathy is so great that even costly interventions will continue to be worth exploring to protect our patients from the consequences of this devastating condition.”</a:t>
            </a:r>
          </a:p>
          <a:p>
            <a:pPr marL="0" indent="0" algn="ctr">
              <a:buFont typeface="Arial" charset="0"/>
              <a:buNone/>
            </a:pPr>
            <a:endParaRPr lang="en-NZ" altLang="en-US" sz="2400" dirty="0" smtClean="0"/>
          </a:p>
          <a:p>
            <a:pPr marL="0" indent="0" algn="ctr">
              <a:buFont typeface="Arial" charset="0"/>
              <a:buNone/>
            </a:pPr>
            <a:endParaRPr lang="en-NZ" altLang="en-US" sz="2400" dirty="0" smtClean="0"/>
          </a:p>
          <a:p>
            <a:pPr marL="0" indent="0" algn="ctr">
              <a:buFont typeface="Arial" charset="0"/>
              <a:buNone/>
            </a:pPr>
            <a:r>
              <a:rPr lang="en-NZ" altLang="en-US" sz="2400" dirty="0" smtClean="0"/>
              <a:t>					</a:t>
            </a:r>
            <a:r>
              <a:rPr lang="en-NZ" altLang="en-US" sz="2000" dirty="0">
                <a:solidFill>
                  <a:schemeClr val="bg1">
                    <a:lumMod val="50000"/>
                  </a:schemeClr>
                </a:solidFill>
              </a:rPr>
              <a:t>(</a:t>
            </a:r>
            <a:r>
              <a:rPr lang="en-NZ" altLang="en-US" sz="2000" dirty="0" err="1">
                <a:solidFill>
                  <a:schemeClr val="bg1">
                    <a:lumMod val="50000"/>
                  </a:schemeClr>
                </a:solidFill>
              </a:rPr>
              <a:t>Rippin</a:t>
            </a:r>
            <a:r>
              <a:rPr lang="en-NZ" altLang="en-US" sz="2000" dirty="0">
                <a:solidFill>
                  <a:schemeClr val="bg1">
                    <a:lumMod val="50000"/>
                  </a:schemeClr>
                </a:solidFill>
              </a:rPr>
              <a:t> et al., 2004, p.23)</a:t>
            </a:r>
            <a:endParaRPr lang="en-NZ" altLang="en-US" sz="2400" dirty="0">
              <a:solidFill>
                <a:schemeClr val="bg1">
                  <a:lumMod val="50000"/>
                </a:schemeClr>
              </a:solidFill>
            </a:endParaRPr>
          </a:p>
        </p:txBody>
      </p:sp>
    </p:spTree>
    <p:extLst>
      <p:ext uri="{BB962C8B-B14F-4D97-AF65-F5344CB8AC3E}">
        <p14:creationId xmlns:p14="http://schemas.microsoft.com/office/powerpoint/2010/main" xmlns="" val="4018306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ltLang="en-US"/>
          </a:p>
        </p:txBody>
      </p:sp>
      <p:sp>
        <p:nvSpPr>
          <p:cNvPr id="18435" name="Rectangle 3"/>
          <p:cNvSpPr>
            <a:spLocks noGrp="1" noChangeArrowheads="1"/>
          </p:cNvSpPr>
          <p:nvPr>
            <p:ph type="body" idx="1"/>
          </p:nvPr>
        </p:nvSpPr>
        <p:spPr/>
        <p:txBody>
          <a:bodyPr/>
          <a:lstStyle/>
          <a:p>
            <a:endParaRPr lang="en-US" altLang="en-US"/>
          </a:p>
        </p:txBody>
      </p:sp>
      <p:pic>
        <p:nvPicPr>
          <p:cNvPr id="18436" name="Picture 4" descr="f27-1al_urinary_system__c"/>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1550" y="-182563"/>
            <a:ext cx="7200900" cy="70183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1161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304" y="3080468"/>
            <a:ext cx="8229600" cy="1143000"/>
          </a:xfrm>
        </p:spPr>
        <p:txBody>
          <a:bodyPr/>
          <a:lstStyle/>
          <a:p>
            <a:pPr algn="r"/>
            <a:r>
              <a:rPr lang="en-US" sz="6000" dirty="0">
                <a:solidFill>
                  <a:srgbClr val="000000"/>
                </a:solidFill>
                <a:latin typeface="Franklin Gothic Demi Cond" panose="020B0706030402020204" pitchFamily="34" charset="0"/>
              </a:rPr>
              <a:t>What can </a:t>
            </a:r>
            <a:r>
              <a:rPr lang="en-US" sz="6000" dirty="0" smtClean="0">
                <a:solidFill>
                  <a:srgbClr val="C00000"/>
                </a:solidFill>
                <a:latin typeface="Franklin Gothic Demi Cond" panose="020B0706030402020204" pitchFamily="34" charset="0"/>
              </a:rPr>
              <a:t>we</a:t>
            </a:r>
            <a:r>
              <a:rPr lang="en-US" sz="6000" dirty="0" smtClean="0">
                <a:solidFill>
                  <a:srgbClr val="000000"/>
                </a:solidFill>
                <a:latin typeface="Franklin Gothic Demi Cond" panose="020B0706030402020204" pitchFamily="34" charset="0"/>
              </a:rPr>
              <a:t> do about it?</a:t>
            </a:r>
            <a:endParaRPr lang="en-US" sz="6000" dirty="0">
              <a:solidFill>
                <a:srgbClr val="000000"/>
              </a:solidFill>
              <a:latin typeface="Franklin Gothic Demi Cond" panose="020B0706030402020204" pitchFamily="34" charset="0"/>
            </a:endParaRPr>
          </a:p>
        </p:txBody>
      </p:sp>
    </p:spTree>
    <p:custDataLst>
      <p:tags r:id="rId1"/>
    </p:custDataLst>
    <p:extLst>
      <p:ext uri="{BB962C8B-B14F-4D97-AF65-F5344CB8AC3E}">
        <p14:creationId xmlns:p14="http://schemas.microsoft.com/office/powerpoint/2010/main" xmlns="" val="3923256922"/>
      </p:ext>
    </p:extLst>
  </p:cSld>
  <p:clrMapOvr>
    <a:masterClrMapping/>
  </p:clrMapOvr>
  <mc:AlternateContent xmlns:mc="http://schemas.openxmlformats.org/markup-compatibility/2006">
    <mc:Choice xmlns:p14="http://schemas.microsoft.com/office/powerpoint/2010/main" xmlns="" Requires="p14">
      <p:transition spd="slow" p14:dur="2000" advTm="91252"/>
    </mc:Choice>
    <mc:Fallback>
      <p:transition spd="slow" advTm="91252"/>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3088" y="1843088"/>
            <a:ext cx="8229600" cy="2549525"/>
          </a:xfrm>
        </p:spPr>
        <p:txBody>
          <a:bodyPr/>
          <a:lstStyle/>
          <a:p>
            <a:r>
              <a:rPr lang="en-NZ" altLang="en-US" smtClean="0"/>
              <a:t>Diabetic kidney disease is  </a:t>
            </a:r>
            <a:r>
              <a:rPr lang="en-NZ" altLang="en-US" smtClean="0">
                <a:solidFill>
                  <a:srgbClr val="990033"/>
                </a:solidFill>
              </a:rPr>
              <a:t>preventable</a:t>
            </a:r>
            <a:r>
              <a:rPr lang="en-NZ" altLang="en-US" smtClean="0"/>
              <a:t> and </a:t>
            </a:r>
            <a:r>
              <a:rPr lang="en-NZ" altLang="en-US" smtClean="0">
                <a:solidFill>
                  <a:srgbClr val="990033"/>
                </a:solidFill>
              </a:rPr>
              <a:t>treatable </a:t>
            </a:r>
            <a:r>
              <a:rPr lang="en-NZ" altLang="en-US" smtClean="0"/>
              <a:t>if detected </a:t>
            </a:r>
            <a:r>
              <a:rPr lang="en-NZ" altLang="en-US" smtClean="0">
                <a:solidFill>
                  <a:srgbClr val="990033"/>
                </a:solidFill>
              </a:rPr>
              <a:t>early</a:t>
            </a:r>
            <a:endParaRPr lang="en-US" altLang="en-US" smtClean="0">
              <a:solidFill>
                <a:srgbClr val="990033"/>
              </a:solidFill>
            </a:endParaRPr>
          </a:p>
        </p:txBody>
      </p:sp>
    </p:spTree>
    <p:extLst>
      <p:ext uri="{BB962C8B-B14F-4D97-AF65-F5344CB8AC3E}">
        <p14:creationId xmlns:p14="http://schemas.microsoft.com/office/powerpoint/2010/main" xmlns="" val="45296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59710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urine_sampl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4191" y="1916832"/>
            <a:ext cx="4419807" cy="335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636912"/>
            <a:ext cx="9160643" cy="6082498"/>
          </a:xfrm>
          <a:prstGeom prst="rect">
            <a:avLst/>
          </a:prstGeom>
        </p:spPr>
      </p:pic>
      <p:sp>
        <p:nvSpPr>
          <p:cNvPr id="25603" name="Content Placeholder 2"/>
          <p:cNvSpPr>
            <a:spLocks noGrp="1"/>
          </p:cNvSpPr>
          <p:nvPr>
            <p:ph idx="1"/>
          </p:nvPr>
        </p:nvSpPr>
        <p:spPr/>
        <p:txBody>
          <a:bodyPr/>
          <a:lstStyle/>
          <a:p>
            <a:pPr eaLnBrk="1" hangingPunct="1"/>
            <a:r>
              <a:rPr lang="en-NZ" altLang="en-US" dirty="0" smtClean="0"/>
              <a:t>Screening those at risk</a:t>
            </a:r>
          </a:p>
          <a:p>
            <a:pPr lvl="1" eaLnBrk="1" hangingPunct="1"/>
            <a:r>
              <a:rPr lang="en-NZ" altLang="en-US" dirty="0" smtClean="0"/>
              <a:t>ACR, eGFR, blood pressure</a:t>
            </a:r>
          </a:p>
          <a:p>
            <a:pPr eaLnBrk="1" hangingPunct="1"/>
            <a:r>
              <a:rPr lang="en-NZ" altLang="en-US" dirty="0" smtClean="0"/>
              <a:t>Modify risk factors</a:t>
            </a:r>
          </a:p>
          <a:p>
            <a:pPr lvl="1" eaLnBrk="1" hangingPunct="1"/>
            <a:r>
              <a:rPr lang="en-NZ" altLang="en-US" dirty="0" smtClean="0"/>
              <a:t>Hypertension</a:t>
            </a:r>
          </a:p>
          <a:p>
            <a:pPr lvl="1" eaLnBrk="1" hangingPunct="1"/>
            <a:r>
              <a:rPr lang="en-NZ" altLang="en-US" dirty="0" smtClean="0"/>
              <a:t>Albuminuria</a:t>
            </a:r>
          </a:p>
          <a:p>
            <a:pPr eaLnBrk="1" hangingPunct="1"/>
            <a:endParaRPr lang="en-NZ" altLang="en-US" dirty="0" smtClean="0"/>
          </a:p>
          <a:p>
            <a:pPr eaLnBrk="1" hangingPunct="1"/>
            <a:endParaRPr lang="en-US" altLang="en-US" dirty="0" smtClean="0"/>
          </a:p>
        </p:txBody>
      </p:sp>
      <p:sp>
        <p:nvSpPr>
          <p:cNvPr id="25604" name="Title 1"/>
          <p:cNvSpPr>
            <a:spLocks noGrp="1"/>
          </p:cNvSpPr>
          <p:nvPr>
            <p:ph type="title"/>
          </p:nvPr>
        </p:nvSpPr>
        <p:spPr/>
        <p:txBody>
          <a:bodyPr/>
          <a:lstStyle/>
          <a:p>
            <a:pPr eaLnBrk="1" hangingPunct="1"/>
            <a:r>
              <a:rPr lang="en-NZ" altLang="en-US" b="1" dirty="0" smtClean="0"/>
              <a:t>Preventable and treatable</a:t>
            </a:r>
            <a:endParaRPr lang="en-US" altLang="en-US" b="1" dirty="0" smtClean="0"/>
          </a:p>
        </p:txBody>
      </p:sp>
      <p:sp>
        <p:nvSpPr>
          <p:cNvPr id="28676" name="TextBox 3"/>
          <p:cNvSpPr txBox="1">
            <a:spLocks noChangeArrowheads="1"/>
          </p:cNvSpPr>
          <p:nvPr/>
        </p:nvSpPr>
        <p:spPr bwMode="auto">
          <a:xfrm>
            <a:off x="7257573" y="6481763"/>
            <a:ext cx="19030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defRPr/>
            </a:pPr>
            <a:r>
              <a:rPr lang="en-NZ" altLang="en-US" sz="1800" dirty="0">
                <a:solidFill>
                  <a:schemeClr val="bg1">
                    <a:lumMod val="50000"/>
                  </a:schemeClr>
                </a:solidFill>
                <a:latin typeface="+mn-lt"/>
                <a:cs typeface="+mn-cs"/>
              </a:rPr>
              <a:t>(KDIGO, 2013)</a:t>
            </a:r>
            <a:endParaRPr lang="en-US" altLang="en-US" sz="1800" dirty="0">
              <a:solidFill>
                <a:schemeClr val="bg1">
                  <a:lumMod val="50000"/>
                </a:schemeClr>
              </a:solidFill>
              <a:latin typeface="+mn-lt"/>
              <a:cs typeface="+mn-cs"/>
            </a:endParaRPr>
          </a:p>
        </p:txBody>
      </p:sp>
    </p:spTree>
    <p:extLst>
      <p:ext uri="{BB962C8B-B14F-4D97-AF65-F5344CB8AC3E}">
        <p14:creationId xmlns:p14="http://schemas.microsoft.com/office/powerpoint/2010/main" xmlns="" val="3518986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Currently in NZ…</a:t>
            </a:r>
            <a:endParaRPr lang="en-US" dirty="0"/>
          </a:p>
        </p:txBody>
      </p:sp>
      <p:pic>
        <p:nvPicPr>
          <p:cNvPr id="3" name="Content Placeholder 2"/>
          <p:cNvPicPr>
            <a:picLocks noGrp="1" noChangeAspect="1"/>
          </p:cNvPicPr>
          <p:nvPr>
            <p:ph sz="half" idx="2"/>
          </p:nvPr>
        </p:nvPicPr>
        <p:blipFill>
          <a:blip r:embed="rId4">
            <a:extLst>
              <a:ext uri="{28A0092B-C50C-407E-A947-70E740481C1C}">
                <a14:useLocalDpi xmlns:a14="http://schemas.microsoft.com/office/drawing/2010/main" xmlns="" val="0"/>
              </a:ext>
            </a:extLst>
          </a:blip>
          <a:stretch>
            <a:fillRect/>
          </a:stretch>
        </p:blipFill>
        <p:spPr>
          <a:xfrm>
            <a:off x="4123196" y="-31054"/>
            <a:ext cx="4877206" cy="6889054"/>
          </a:xfrm>
        </p:spPr>
      </p:pic>
      <p:sp>
        <p:nvSpPr>
          <p:cNvPr id="5" name="Subtitle 4"/>
          <p:cNvSpPr>
            <a:spLocks noGrp="1"/>
          </p:cNvSpPr>
          <p:nvPr>
            <p:ph sz="half" idx="1"/>
          </p:nvPr>
        </p:nvSpPr>
        <p:spPr>
          <a:xfrm>
            <a:off x="457200" y="1610128"/>
            <a:ext cx="5369668" cy="4190359"/>
          </a:xfrm>
        </p:spPr>
        <p:txBody>
          <a:bodyPr>
            <a:noAutofit/>
          </a:bodyPr>
          <a:lstStyle/>
          <a:p>
            <a:pPr marL="0" indent="0">
              <a:buNone/>
            </a:pPr>
            <a:r>
              <a:rPr lang="en-US" sz="4000" b="1" dirty="0">
                <a:solidFill>
                  <a:srgbClr val="990033"/>
                </a:solidFill>
                <a:latin typeface="Century Gothic" panose="020B0502020202020204" pitchFamily="34" charset="0"/>
              </a:rPr>
              <a:t>7%</a:t>
            </a:r>
            <a:r>
              <a:rPr lang="en-US" sz="4000" b="1" dirty="0" smtClean="0">
                <a:solidFill>
                  <a:srgbClr val="FF0000"/>
                </a:solidFill>
                <a:latin typeface="Marker Felt"/>
                <a:cs typeface="Marker Felt"/>
              </a:rPr>
              <a:t>  </a:t>
            </a:r>
            <a:r>
              <a:rPr lang="en-US" sz="4000" dirty="0" smtClean="0">
                <a:solidFill>
                  <a:schemeClr val="tx1"/>
                </a:solidFill>
                <a:cs typeface="Marker Felt"/>
              </a:rPr>
              <a:t>Diabetes</a:t>
            </a:r>
          </a:p>
          <a:p>
            <a:pPr marL="0" indent="0">
              <a:buNone/>
            </a:pPr>
            <a:endParaRPr lang="en-US" sz="4000" dirty="0" smtClean="0">
              <a:solidFill>
                <a:schemeClr val="tx1"/>
              </a:solidFill>
              <a:cs typeface="Marker Felt"/>
            </a:endParaRPr>
          </a:p>
          <a:p>
            <a:pPr marL="0" indent="0">
              <a:buNone/>
            </a:pPr>
            <a:r>
              <a:rPr lang="en-US" sz="4000" b="1" dirty="0">
                <a:solidFill>
                  <a:srgbClr val="990033"/>
                </a:solidFill>
                <a:latin typeface="Century Gothic" panose="020B0502020202020204" pitchFamily="34" charset="0"/>
              </a:rPr>
              <a:t>1.8%</a:t>
            </a:r>
            <a:r>
              <a:rPr lang="en-US" sz="4000" b="1" dirty="0">
                <a:solidFill>
                  <a:srgbClr val="FF0000"/>
                </a:solidFill>
                <a:latin typeface="Marker Felt"/>
                <a:cs typeface="Marker Felt"/>
              </a:rPr>
              <a:t>   </a:t>
            </a:r>
            <a:r>
              <a:rPr lang="en-US" sz="4000" dirty="0" smtClean="0">
                <a:cs typeface="Marker Felt"/>
              </a:rPr>
              <a:t>Undiagnosed</a:t>
            </a:r>
          </a:p>
          <a:p>
            <a:pPr marL="0" indent="0">
              <a:buNone/>
            </a:pPr>
            <a:r>
              <a:rPr lang="en-US" sz="4000" b="1" dirty="0" smtClean="0">
                <a:solidFill>
                  <a:srgbClr val="FF0000"/>
                </a:solidFill>
                <a:latin typeface="Marker Felt"/>
                <a:cs typeface="Marker Felt"/>
              </a:rPr>
              <a:t> </a:t>
            </a:r>
            <a:endParaRPr lang="en-US" sz="4000" b="1" dirty="0">
              <a:solidFill>
                <a:srgbClr val="FF0000"/>
              </a:solidFill>
              <a:latin typeface="Marker Felt"/>
              <a:cs typeface="Marker Felt"/>
            </a:endParaRPr>
          </a:p>
          <a:p>
            <a:pPr marL="0" indent="0">
              <a:buNone/>
            </a:pPr>
            <a:r>
              <a:rPr lang="en-US" sz="4000" b="1" dirty="0">
                <a:solidFill>
                  <a:srgbClr val="990033"/>
                </a:solidFill>
                <a:latin typeface="Century Gothic" panose="020B0502020202020204" pitchFamily="34" charset="0"/>
              </a:rPr>
              <a:t>18.6%</a:t>
            </a:r>
            <a:r>
              <a:rPr lang="en-US" sz="4000" b="1" dirty="0">
                <a:solidFill>
                  <a:srgbClr val="FF0000"/>
                </a:solidFill>
                <a:latin typeface="Marker Felt"/>
                <a:cs typeface="Marker Felt"/>
              </a:rPr>
              <a:t>  </a:t>
            </a:r>
            <a:r>
              <a:rPr lang="en-US" sz="4000" dirty="0" smtClean="0">
                <a:cs typeface="Marker Felt"/>
              </a:rPr>
              <a:t>Pre-Diabetes</a:t>
            </a:r>
            <a:endParaRPr lang="en-US" sz="4000" dirty="0">
              <a:cs typeface="Marker Felt"/>
            </a:endParaRPr>
          </a:p>
        </p:txBody>
      </p:sp>
      <p:sp>
        <p:nvSpPr>
          <p:cNvPr id="6" name="Text Box 5"/>
          <p:cNvSpPr txBox="1">
            <a:spLocks noChangeArrowheads="1"/>
          </p:cNvSpPr>
          <p:nvPr/>
        </p:nvSpPr>
        <p:spPr bwMode="auto">
          <a:xfrm>
            <a:off x="6288065" y="6200524"/>
            <a:ext cx="258036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r">
              <a:spcBef>
                <a:spcPct val="50000"/>
              </a:spcBef>
            </a:pPr>
            <a:r>
              <a:rPr lang="en-US" altLang="en-US" dirty="0" smtClean="0">
                <a:latin typeface="Century Gothic" panose="020B0502020202020204" pitchFamily="34" charset="0"/>
              </a:rPr>
              <a:t>(</a:t>
            </a:r>
            <a:r>
              <a:rPr lang="en-US" altLang="en-US" dirty="0" err="1" smtClean="0">
                <a:latin typeface="Century Gothic" panose="020B0502020202020204" pitchFamily="34" charset="0"/>
              </a:rPr>
              <a:t>Copell</a:t>
            </a:r>
            <a:r>
              <a:rPr lang="en-US" altLang="en-US" dirty="0" smtClean="0">
                <a:latin typeface="Century Gothic" panose="020B0502020202020204" pitchFamily="34" charset="0"/>
              </a:rPr>
              <a:t> et al., 2013)</a:t>
            </a:r>
            <a:endParaRPr lang="en-US" altLang="en-US" dirty="0">
              <a:latin typeface="Century Gothic" panose="020B0502020202020204" pitchFamily="34" charset="0"/>
            </a:endParaRPr>
          </a:p>
        </p:txBody>
      </p:sp>
      <p:sp>
        <p:nvSpPr>
          <p:cNvPr id="2" name="Oval 1"/>
          <p:cNvSpPr/>
          <p:nvPr/>
        </p:nvSpPr>
        <p:spPr>
          <a:xfrm>
            <a:off x="98854" y="4865672"/>
            <a:ext cx="6086359" cy="151951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ustDataLst>
      <p:tags r:id="rId1"/>
    </p:custDataLst>
    <p:extLst>
      <p:ext uri="{BB962C8B-B14F-4D97-AF65-F5344CB8AC3E}">
        <p14:creationId xmlns:p14="http://schemas.microsoft.com/office/powerpoint/2010/main" xmlns="" val="1393452680"/>
      </p:ext>
    </p:extLst>
  </p:cSld>
  <p:clrMapOvr>
    <a:masterClrMapping/>
  </p:clrMapOvr>
  <mc:AlternateContent xmlns:mc="http://schemas.openxmlformats.org/markup-compatibility/2006">
    <mc:Choice xmlns:p14="http://schemas.microsoft.com/office/powerpoint/2010/main" xmlns="" Requires="p14">
      <p:transition spd="slow" p14:dur="2000" advTm="91252"/>
    </mc:Choice>
    <mc:Fallback>
      <p:transition spd="slow" advTm="912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996950"/>
          </a:xfrm>
        </p:spPr>
        <p:txBody>
          <a:bodyPr/>
          <a:lstStyle/>
          <a:p>
            <a:r>
              <a:rPr lang="en-NZ" sz="4800">
                <a:solidFill>
                  <a:schemeClr val="bg1"/>
                </a:solidFill>
              </a:rPr>
              <a:t>How?</a:t>
            </a:r>
            <a:endParaRPr lang="en-US" sz="4800">
              <a:solidFill>
                <a:schemeClr val="bg1"/>
              </a:solidFill>
            </a:endParaRPr>
          </a:p>
        </p:txBody>
      </p:sp>
      <p:sp>
        <p:nvSpPr>
          <p:cNvPr id="50179" name="Rectangle 3"/>
          <p:cNvSpPr>
            <a:spLocks noGrp="1" noChangeArrowheads="1"/>
          </p:cNvSpPr>
          <p:nvPr>
            <p:ph type="body" idx="1"/>
          </p:nvPr>
        </p:nvSpPr>
        <p:spPr>
          <a:xfrm>
            <a:off x="457200" y="1325563"/>
            <a:ext cx="8229600" cy="4845050"/>
          </a:xfrm>
        </p:spPr>
        <p:txBody>
          <a:bodyPr/>
          <a:lstStyle/>
          <a:p>
            <a:pPr algn="ctr">
              <a:lnSpc>
                <a:spcPct val="80000"/>
              </a:lnSpc>
              <a:buFontTx/>
              <a:buNone/>
            </a:pPr>
            <a:r>
              <a:rPr lang="en-NZ" sz="3800" b="1" dirty="0" smtClean="0">
                <a:solidFill>
                  <a:srgbClr val="FF9933"/>
                </a:solidFill>
              </a:rPr>
              <a:t>Target </a:t>
            </a:r>
            <a:r>
              <a:rPr lang="en-NZ" sz="3800" b="1" dirty="0">
                <a:solidFill>
                  <a:srgbClr val="FF9933"/>
                </a:solidFill>
              </a:rPr>
              <a:t>BP &lt; 130/80 mm Hg</a:t>
            </a:r>
          </a:p>
          <a:p>
            <a:pPr algn="ctr">
              <a:lnSpc>
                <a:spcPct val="80000"/>
              </a:lnSpc>
              <a:buFontTx/>
              <a:buNone/>
            </a:pPr>
            <a:r>
              <a:rPr lang="en-NZ" sz="3800" b="1" dirty="0" smtClean="0">
                <a:solidFill>
                  <a:srgbClr val="FFFF00"/>
                </a:solidFill>
              </a:rPr>
              <a:t>Target </a:t>
            </a:r>
            <a:r>
              <a:rPr lang="en-NZ" sz="3800" b="1" dirty="0">
                <a:solidFill>
                  <a:srgbClr val="FFFF00"/>
                </a:solidFill>
              </a:rPr>
              <a:t>50% reduction in urine ACR</a:t>
            </a:r>
          </a:p>
          <a:p>
            <a:pPr algn="ctr">
              <a:lnSpc>
                <a:spcPct val="80000"/>
              </a:lnSpc>
              <a:buFontTx/>
              <a:buNone/>
            </a:pPr>
            <a:r>
              <a:rPr lang="en-NZ" sz="3800" b="1" dirty="0">
                <a:solidFill>
                  <a:srgbClr val="92D050"/>
                </a:solidFill>
              </a:rPr>
              <a:t>ACE or ARB even if no hypertension</a:t>
            </a:r>
          </a:p>
          <a:p>
            <a:pPr algn="ctr">
              <a:lnSpc>
                <a:spcPct val="80000"/>
              </a:lnSpc>
              <a:buFontTx/>
              <a:buNone/>
            </a:pPr>
            <a:r>
              <a:rPr lang="en-NZ" sz="3800" b="1" dirty="0">
                <a:solidFill>
                  <a:srgbClr val="00B0F0"/>
                </a:solidFill>
              </a:rPr>
              <a:t>Target HbA1c 50 – 55 mmol/mol</a:t>
            </a:r>
          </a:p>
          <a:p>
            <a:pPr algn="ctr">
              <a:lnSpc>
                <a:spcPct val="80000"/>
              </a:lnSpc>
              <a:buFontTx/>
              <a:buNone/>
            </a:pPr>
            <a:r>
              <a:rPr lang="en-US" sz="3800" b="1" dirty="0">
                <a:solidFill>
                  <a:srgbClr val="FF66FF"/>
                </a:solidFill>
              </a:rPr>
              <a:t>Target total cholesterol &lt;4.0, LDL &lt; 2.0, HDL &gt;1.0 , Triglycerides &lt;1.7</a:t>
            </a:r>
          </a:p>
        </p:txBody>
      </p:sp>
    </p:spTree>
    <p:extLst>
      <p:ext uri="{BB962C8B-B14F-4D97-AF65-F5344CB8AC3E}">
        <p14:creationId xmlns:p14="http://schemas.microsoft.com/office/powerpoint/2010/main" xmlns="" val="1740476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0" y="0"/>
            <a:ext cx="12192000" cy="9753600"/>
          </a:xfrm>
          <a:prstGeom prst="rect">
            <a:avLst/>
          </a:prstGeom>
        </p:spPr>
      </p:pic>
      <p:sp>
        <p:nvSpPr>
          <p:cNvPr id="5" name="Rectangle 4"/>
          <p:cNvSpPr/>
          <p:nvPr/>
        </p:nvSpPr>
        <p:spPr>
          <a:xfrm>
            <a:off x="6004931" y="2701409"/>
            <a:ext cx="2877711" cy="369332"/>
          </a:xfrm>
          <a:prstGeom prst="rect">
            <a:avLst/>
          </a:prstGeom>
        </p:spPr>
        <p:txBody>
          <a:bodyPr wrap="none">
            <a:spAutoFit/>
          </a:bodyPr>
          <a:lstStyle/>
          <a:p>
            <a:r>
              <a:rPr lang="en-NZ" u="sng" dirty="0">
                <a:hlinkClick r:id="rId3"/>
              </a:rPr>
              <a:t>https://thinkgp.com.au/kha</a:t>
            </a:r>
            <a:endParaRPr lang="en-NZ" u="sng" dirty="0"/>
          </a:p>
        </p:txBody>
      </p:sp>
    </p:spTree>
    <p:extLst>
      <p:ext uri="{BB962C8B-B14F-4D97-AF65-F5344CB8AC3E}">
        <p14:creationId xmlns:p14="http://schemas.microsoft.com/office/powerpoint/2010/main" xmlns="" val="152352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2550" y="0"/>
            <a:ext cx="12192000" cy="9753600"/>
          </a:xfrm>
          <a:prstGeom prst="rect">
            <a:avLst/>
          </a:prstGeom>
        </p:spPr>
      </p:pic>
    </p:spTree>
    <p:extLst>
      <p:ext uri="{BB962C8B-B14F-4D97-AF65-F5344CB8AC3E}">
        <p14:creationId xmlns:p14="http://schemas.microsoft.com/office/powerpoint/2010/main" xmlns="" val="1177110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73088" y="1843088"/>
            <a:ext cx="8229600" cy="2549525"/>
          </a:xfrm>
        </p:spPr>
        <p:txBody>
          <a:bodyPr/>
          <a:lstStyle/>
          <a:p>
            <a:r>
              <a:rPr lang="en-NZ" altLang="en-US" dirty="0"/>
              <a:t>Diabetic kidney disease </a:t>
            </a:r>
            <a:r>
              <a:rPr lang="en-NZ" altLang="en-US" dirty="0" smtClean="0"/>
              <a:t>is </a:t>
            </a:r>
            <a:r>
              <a:rPr lang="en-NZ" altLang="en-US" dirty="0" smtClean="0">
                <a:solidFill>
                  <a:srgbClr val="990033"/>
                </a:solidFill>
              </a:rPr>
              <a:t>preventable</a:t>
            </a:r>
            <a:r>
              <a:rPr lang="en-NZ" altLang="en-US" dirty="0" smtClean="0">
                <a:solidFill>
                  <a:schemeClr val="tx1"/>
                </a:solidFill>
              </a:rPr>
              <a:t>,</a:t>
            </a:r>
            <a:r>
              <a:rPr lang="en-NZ" altLang="en-US" dirty="0" smtClean="0">
                <a:solidFill>
                  <a:srgbClr val="990033"/>
                </a:solidFill>
              </a:rPr>
              <a:t> common</a:t>
            </a:r>
            <a:r>
              <a:rPr lang="en-NZ" altLang="en-US" dirty="0"/>
              <a:t>, </a:t>
            </a:r>
            <a:r>
              <a:rPr lang="en-NZ" altLang="en-US" dirty="0">
                <a:solidFill>
                  <a:srgbClr val="990033"/>
                </a:solidFill>
              </a:rPr>
              <a:t>harmful</a:t>
            </a:r>
            <a:r>
              <a:rPr lang="en-NZ" altLang="en-US" dirty="0"/>
              <a:t>, </a:t>
            </a:r>
            <a:r>
              <a:rPr lang="en-NZ" altLang="en-US" dirty="0" smtClean="0"/>
              <a:t>and </a:t>
            </a:r>
            <a:r>
              <a:rPr lang="en-NZ" altLang="en-US" dirty="0">
                <a:solidFill>
                  <a:srgbClr val="990033"/>
                </a:solidFill>
              </a:rPr>
              <a:t>treatable</a:t>
            </a:r>
            <a:r>
              <a:rPr lang="en-NZ" altLang="en-US" dirty="0"/>
              <a:t> if detected </a:t>
            </a:r>
            <a:r>
              <a:rPr lang="en-NZ" altLang="en-US" dirty="0">
                <a:solidFill>
                  <a:srgbClr val="990033"/>
                </a:solidFill>
              </a:rPr>
              <a:t>early</a:t>
            </a:r>
            <a:endParaRPr lang="en-US" altLang="en-US" dirty="0">
              <a:solidFill>
                <a:srgbClr val="990033"/>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0" y="0"/>
            <a:ext cx="9144000" cy="6005513"/>
          </a:xfrm>
        </p:spPr>
        <p:txBody>
          <a:bodyPr/>
          <a:lstStyle/>
          <a:p>
            <a:pPr algn="ctr" eaLnBrk="1" hangingPunct="1">
              <a:buFont typeface="Arial" charset="0"/>
              <a:buNone/>
            </a:pPr>
            <a:r>
              <a:rPr lang="en-NZ" altLang="en-US" sz="1000" b="1" dirty="0" smtClean="0"/>
              <a:t>References</a:t>
            </a:r>
          </a:p>
          <a:p>
            <a:pPr eaLnBrk="1" hangingPunct="1">
              <a:buFont typeface="Arial" charset="0"/>
              <a:buNone/>
            </a:pPr>
            <a:r>
              <a:rPr lang="en-NZ" altLang="en-US" sz="1000" dirty="0" smtClean="0"/>
              <a:t>Adler, A., Stevens, R., Manley, S., </a:t>
            </a:r>
            <a:r>
              <a:rPr lang="en-NZ" altLang="en-US" sz="1000" dirty="0" err="1" smtClean="0"/>
              <a:t>Bilous</a:t>
            </a:r>
            <a:r>
              <a:rPr lang="en-NZ" altLang="en-US" sz="1000" dirty="0" smtClean="0"/>
              <a:t>, R., Cull, C., &amp; Holman, R. (2003). Development and progression of nephropathy in type 2 diabetes: The United Kingdom Prospective Diabetes Study (UKPDS 64). </a:t>
            </a:r>
            <a:r>
              <a:rPr lang="en-NZ" altLang="en-US" sz="1000" i="1" dirty="0" smtClean="0"/>
              <a:t>Kidney International, 63</a:t>
            </a:r>
            <a:r>
              <a:rPr lang="en-NZ" altLang="en-US" sz="1000" dirty="0" smtClean="0"/>
              <a:t>(1), 225-232. </a:t>
            </a:r>
          </a:p>
          <a:p>
            <a:pPr eaLnBrk="1" hangingPunct="1">
              <a:buFont typeface="Arial" charset="0"/>
              <a:buNone/>
            </a:pPr>
            <a:r>
              <a:rPr lang="en-NZ" altLang="en-US" sz="1000" dirty="0" smtClean="0"/>
              <a:t>ANZDATA Registry. (2015). 37th Report, Chapter 1: Incidence of End Stage Kidney Disease. Australia and New Zealand Dialysis and Transplant Registry, Adelaide, Australia. Available at: </a:t>
            </a:r>
            <a:r>
              <a:rPr lang="en-NZ" altLang="en-US" sz="1000" dirty="0" smtClean="0">
                <a:hlinkClick r:id="rId3"/>
              </a:rPr>
              <a:t>http://www.anzdata.org</a:t>
            </a:r>
            <a:r>
              <a:rPr lang="en-NZ" altLang="en-US" sz="1000" dirty="0" smtClean="0"/>
              <a:t>.</a:t>
            </a:r>
          </a:p>
          <a:p>
            <a:pPr eaLnBrk="1" hangingPunct="1">
              <a:buFont typeface="Arial" charset="0"/>
              <a:buNone/>
            </a:pPr>
            <a:r>
              <a:rPr lang="en-NZ" altLang="en-US" sz="1000" dirty="0" smtClean="0"/>
              <a:t>ANZDATA Registry. (1978). 1st Report. Australia and New Zealand Dialysis and Transplant Registry, Adelaide, Australia.  Available at: </a:t>
            </a:r>
            <a:r>
              <a:rPr lang="en-NZ" altLang="en-US" sz="1000" dirty="0" smtClean="0">
                <a:hlinkClick r:id="rId3"/>
              </a:rPr>
              <a:t>http://www.anzdata.org</a:t>
            </a:r>
            <a:r>
              <a:rPr lang="en-NZ" altLang="en-US" sz="1000" dirty="0" smtClean="0"/>
              <a:t>.</a:t>
            </a:r>
          </a:p>
          <a:p>
            <a:pPr eaLnBrk="1" hangingPunct="1">
              <a:buFont typeface="Arial" charset="0"/>
              <a:buNone/>
            </a:pPr>
            <a:r>
              <a:rPr lang="en-NZ" altLang="en-US" sz="1000" dirty="0" smtClean="0"/>
              <a:t>Ashton, T., &amp; Marshall, M. (2007). The organization and financing of dialysis and kidney transplantation services in New Zealand. </a:t>
            </a:r>
            <a:r>
              <a:rPr lang="en-NZ" altLang="en-US" sz="1000" i="1" dirty="0" smtClean="0"/>
              <a:t>International Journal of Health Care Finance and Economics, 7</a:t>
            </a:r>
            <a:r>
              <a:rPr lang="en-NZ" altLang="en-US" sz="1000" dirty="0" smtClean="0"/>
              <a:t>(4), 233-252. </a:t>
            </a:r>
          </a:p>
          <a:p>
            <a:pPr eaLnBrk="1" hangingPunct="1">
              <a:buFont typeface="Arial" charset="0"/>
              <a:buNone/>
            </a:pPr>
            <a:r>
              <a:rPr lang="en-US" altLang="en-US" sz="1000" dirty="0" smtClean="0"/>
              <a:t>Coppell, K. J., Mann, J. I., Williams, S. M., Jo, E., Drury, P. L., Miller, J., &amp; Parnell, W. R. (2013). Prevalence of diagnosed and undiagnosed diabetes and </a:t>
            </a:r>
            <a:r>
              <a:rPr lang="en-US" altLang="en-US" sz="1000" dirty="0" err="1" smtClean="0"/>
              <a:t>prediabetes</a:t>
            </a:r>
            <a:r>
              <a:rPr lang="en-US" altLang="en-US" sz="1000" dirty="0" smtClean="0"/>
              <a:t> in New Zealand: Findings from the 2008/09 adult nutrition survey. </a:t>
            </a:r>
            <a:r>
              <a:rPr lang="en-US" altLang="en-US" sz="1000" i="1" dirty="0" smtClean="0"/>
              <a:t>New Zealand Medical Journal, 126(1370). </a:t>
            </a:r>
          </a:p>
          <a:p>
            <a:pPr eaLnBrk="1" hangingPunct="1">
              <a:buFont typeface="Arial" charset="0"/>
              <a:buNone/>
            </a:pPr>
            <a:r>
              <a:rPr lang="en-NZ" altLang="en-US" sz="1000" dirty="0" err="1" smtClean="0"/>
              <a:t>Eknoyan</a:t>
            </a:r>
            <a:r>
              <a:rPr lang="en-NZ" altLang="en-US" sz="1000" dirty="0" smtClean="0"/>
              <a:t>, G. (2003). Meeting the challenges of the new K/DOQI guidelines. </a:t>
            </a:r>
            <a:r>
              <a:rPr lang="en-NZ" altLang="en-US" sz="1000" i="1" dirty="0" smtClean="0"/>
              <a:t>American Journal of Kidney Diseases, 41</a:t>
            </a:r>
            <a:r>
              <a:rPr lang="en-NZ" altLang="en-US" sz="1000" dirty="0" smtClean="0"/>
              <a:t>(5 </a:t>
            </a:r>
            <a:r>
              <a:rPr lang="en-NZ" altLang="en-US" sz="1000" dirty="0" err="1" smtClean="0"/>
              <a:t>Suppl</a:t>
            </a:r>
            <a:r>
              <a:rPr lang="en-NZ" altLang="en-US" sz="1000" dirty="0" smtClean="0"/>
              <a:t>), 3-10. </a:t>
            </a:r>
            <a:r>
              <a:rPr lang="en-US" altLang="en-US" sz="1000" dirty="0" err="1" smtClean="0"/>
              <a:t>Endre</a:t>
            </a:r>
            <a:r>
              <a:rPr lang="en-US" altLang="en-US" sz="1000" dirty="0" smtClean="0"/>
              <a:t>, Z. H., </a:t>
            </a:r>
            <a:r>
              <a:rPr lang="en-US" altLang="en-US" sz="1000" dirty="0" err="1" smtClean="0"/>
              <a:t>Beaven</a:t>
            </a:r>
            <a:r>
              <a:rPr lang="en-US" altLang="en-US" sz="1000" dirty="0" smtClean="0"/>
              <a:t>, D., &amp; </a:t>
            </a:r>
            <a:r>
              <a:rPr lang="en-US" altLang="en-US" sz="1000" dirty="0" err="1" smtClean="0"/>
              <a:t>Buttimore</a:t>
            </a:r>
            <a:r>
              <a:rPr lang="en-US" altLang="en-US" sz="1000" dirty="0" smtClean="0"/>
              <a:t>, A. (2006). Preventable kidney failure: The cost of diabetes neglect? </a:t>
            </a:r>
            <a:r>
              <a:rPr lang="en-US" altLang="en-US" sz="1000" i="1" dirty="0" smtClean="0"/>
              <a:t>New Zealand Medical Journal, 119(1246). </a:t>
            </a:r>
          </a:p>
          <a:p>
            <a:pPr eaLnBrk="1" hangingPunct="1">
              <a:buFont typeface="Arial" charset="0"/>
              <a:buNone/>
            </a:pPr>
            <a:r>
              <a:rPr lang="en-US" altLang="en-US" sz="1000" dirty="0" err="1" smtClean="0"/>
              <a:t>Kenealy</a:t>
            </a:r>
            <a:r>
              <a:rPr lang="en-US" altLang="en-US" sz="1000" dirty="0" smtClean="0"/>
              <a:t>, T., </a:t>
            </a:r>
            <a:r>
              <a:rPr lang="en-US" altLang="en-US" sz="1000" dirty="0" err="1" smtClean="0"/>
              <a:t>Elley</a:t>
            </a:r>
            <a:r>
              <a:rPr lang="en-US" altLang="en-US" sz="1000" dirty="0" smtClean="0"/>
              <a:t>, C. R., Collins, J. F., </a:t>
            </a:r>
            <a:r>
              <a:rPr lang="en-US" altLang="en-US" sz="1000" dirty="0" err="1" smtClean="0"/>
              <a:t>Moyes</a:t>
            </a:r>
            <a:r>
              <a:rPr lang="en-US" altLang="en-US" sz="1000" dirty="0" smtClean="0"/>
              <a:t>, S. A., Metcalf, P. A., &amp; Drury, P. L. (2012). Increased prevalence of albuminuria among non-European peoples with type 2 diabetes. </a:t>
            </a:r>
            <a:r>
              <a:rPr lang="en-US" altLang="en-US" sz="1000" i="1" dirty="0" smtClean="0"/>
              <a:t>Nephrology Dialysis Transplantation, 27(5), </a:t>
            </a:r>
            <a:r>
              <a:rPr lang="en-US" altLang="en-US" sz="1000" dirty="0" smtClean="0"/>
              <a:t>1840-1846. </a:t>
            </a:r>
            <a:r>
              <a:rPr lang="en-US" altLang="en-US" sz="1000" dirty="0" err="1" smtClean="0"/>
              <a:t>doi</a:t>
            </a:r>
            <a:r>
              <a:rPr lang="en-US" altLang="en-US" sz="1000" dirty="0" smtClean="0"/>
              <a:t>: 10.1093/</a:t>
            </a:r>
            <a:r>
              <a:rPr lang="en-US" altLang="en-US" sz="1000" dirty="0" err="1" smtClean="0"/>
              <a:t>ndt</a:t>
            </a:r>
            <a:r>
              <a:rPr lang="en-US" altLang="en-US" sz="1000" dirty="0" smtClean="0"/>
              <a:t>/gfr540</a:t>
            </a:r>
          </a:p>
          <a:p>
            <a:pPr eaLnBrk="1" hangingPunct="1">
              <a:buFont typeface="Arial" charset="0"/>
              <a:buNone/>
            </a:pPr>
            <a:r>
              <a:rPr lang="en-US" altLang="en-US" sz="1000" dirty="0" smtClean="0"/>
              <a:t>Kidney Disease: Improving Global Outcomes (KDIGO) CKD Work Group. (2013). KDIGO 2012 Clinical Practice Guideline for the Evaluation and Management of Chronic Kidney Disease. </a:t>
            </a:r>
            <a:r>
              <a:rPr lang="en-US" altLang="en-US" sz="1000" i="1" dirty="0" smtClean="0"/>
              <a:t>Kidney international Suppl., 3, 1-150. </a:t>
            </a:r>
          </a:p>
          <a:p>
            <a:pPr eaLnBrk="1" hangingPunct="1">
              <a:buFont typeface="Arial" charset="0"/>
              <a:buNone/>
            </a:pPr>
            <a:r>
              <a:rPr lang="en-NZ" altLang="en-US" sz="1000" dirty="0" err="1" smtClean="0"/>
              <a:t>Mailloux</a:t>
            </a:r>
            <a:r>
              <a:rPr lang="en-NZ" altLang="en-US" sz="1000" dirty="0" smtClean="0"/>
              <a:t>, L., &amp; </a:t>
            </a:r>
            <a:r>
              <a:rPr lang="en-NZ" altLang="en-US" sz="1000" dirty="0" err="1" smtClean="0"/>
              <a:t>Henrich</a:t>
            </a:r>
            <a:r>
              <a:rPr lang="en-NZ" altLang="en-US" sz="1000" dirty="0" smtClean="0"/>
              <a:t>, W. (2014). Patient survival and maintenance dialysis J. S. </a:t>
            </a:r>
            <a:r>
              <a:rPr lang="en-NZ" altLang="en-US" sz="1000" dirty="0" err="1" smtClean="0"/>
              <a:t>Berns</a:t>
            </a:r>
            <a:r>
              <a:rPr lang="en-NZ" altLang="en-US" sz="1000" dirty="0" smtClean="0"/>
              <a:t> (Ed.) </a:t>
            </a:r>
            <a:r>
              <a:rPr lang="en-NZ" altLang="en-US" sz="1000" i="1" dirty="0" err="1" smtClean="0"/>
              <a:t>UpToDate</a:t>
            </a:r>
            <a:r>
              <a:rPr lang="en-NZ" altLang="en-US" sz="1000" i="1" dirty="0" smtClean="0"/>
              <a:t>. </a:t>
            </a:r>
            <a:r>
              <a:rPr lang="en-NZ" altLang="en-US" sz="1000" dirty="0" smtClean="0"/>
              <a:t>  Retrieved from http://www.uptodate.com/contents/patient-survival-and-maintenance-dialysis </a:t>
            </a:r>
          </a:p>
          <a:p>
            <a:pPr eaLnBrk="1" hangingPunct="1">
              <a:buFont typeface="Arial" charset="0"/>
              <a:buNone/>
            </a:pPr>
            <a:r>
              <a:rPr lang="en-NZ" altLang="en-US" sz="1000" dirty="0" smtClean="0"/>
              <a:t>Ministry of Health (2013a). </a:t>
            </a:r>
            <a:r>
              <a:rPr lang="en-NZ" altLang="en-US" sz="1000" i="1" dirty="0" smtClean="0"/>
              <a:t>Annual Update of Key Results 2013/14: New Zealand Health Survey.</a:t>
            </a:r>
            <a:r>
              <a:rPr lang="en-NZ" altLang="en-US" sz="1000" dirty="0" smtClean="0"/>
              <a:t>  Wellington: Ministry of Health.</a:t>
            </a:r>
          </a:p>
          <a:p>
            <a:pPr eaLnBrk="1" hangingPunct="1">
              <a:buFont typeface="Arial" charset="0"/>
              <a:buNone/>
            </a:pPr>
            <a:r>
              <a:rPr lang="en-NZ" altLang="en-US" sz="1000" dirty="0" smtClean="0"/>
              <a:t>Ministry of Health. (2013b). </a:t>
            </a:r>
            <a:r>
              <a:rPr lang="en-NZ" altLang="en-US" sz="1000" i="1" dirty="0" smtClean="0"/>
              <a:t>Health Loss in New Zealand: A report from the New Zealand Burden of Diseases, Injuries and Risk Factors Study, 2006-2016</a:t>
            </a:r>
            <a:r>
              <a:rPr lang="en-NZ" altLang="en-US" sz="1000" dirty="0" smtClean="0"/>
              <a:t>. Wellington: Ministry of Health.</a:t>
            </a:r>
          </a:p>
          <a:p>
            <a:pPr eaLnBrk="1" hangingPunct="1">
              <a:buFont typeface="Arial" charset="0"/>
              <a:buNone/>
            </a:pPr>
            <a:r>
              <a:rPr lang="en-US" altLang="en-US" sz="1000" dirty="0" smtClean="0"/>
              <a:t>New Zealand Guidelines Group. (2012). New Zealand primary care handbook 2012.</a:t>
            </a:r>
            <a:r>
              <a:rPr lang="en-US" altLang="en-US" sz="1000" i="1" dirty="0" smtClean="0"/>
              <a:t>   </a:t>
            </a:r>
            <a:r>
              <a:rPr lang="en-US" altLang="en-US" sz="1000" dirty="0" smtClean="0"/>
              <a:t>Retrieved from h</a:t>
            </a:r>
            <a:r>
              <a:rPr lang="en-US" altLang="en-US" sz="1000" dirty="0" smtClean="0">
                <a:hlinkClick r:id="rId4"/>
              </a:rPr>
              <a:t>ttp://nzgg.org.nz/library_resources/92_primary_care_handbook </a:t>
            </a:r>
          </a:p>
          <a:p>
            <a:pPr eaLnBrk="1" hangingPunct="1">
              <a:buFont typeface="Arial" charset="0"/>
              <a:buNone/>
            </a:pPr>
            <a:r>
              <a:rPr lang="en-NZ" altLang="en-US" sz="1000" dirty="0" err="1" smtClean="0"/>
              <a:t>Rippin</a:t>
            </a:r>
            <a:r>
              <a:rPr lang="en-NZ" altLang="en-US" sz="1000" dirty="0" smtClean="0"/>
              <a:t>, J., Barnett, A., &amp; Bain, S. (2004). Cost-effective strategies in the prevention of diabetic nephropathy. </a:t>
            </a:r>
            <a:r>
              <a:rPr lang="en-NZ" altLang="en-US" sz="1000" i="1" dirty="0" err="1" smtClean="0"/>
              <a:t>PharmacoEconomics</a:t>
            </a:r>
            <a:r>
              <a:rPr lang="en-NZ" altLang="en-US" sz="1000" i="1" dirty="0" smtClean="0"/>
              <a:t>, 22</a:t>
            </a:r>
            <a:r>
              <a:rPr lang="en-NZ" altLang="en-US" sz="1000" dirty="0" smtClean="0"/>
              <a:t>(1), 9-28. </a:t>
            </a:r>
          </a:p>
          <a:p>
            <a:pPr eaLnBrk="1" hangingPunct="1">
              <a:buFont typeface="Arial" charset="0"/>
              <a:buNone/>
            </a:pPr>
            <a:r>
              <a:rPr lang="en-US" altLang="en-US" sz="1000" dirty="0" smtClean="0"/>
              <a:t>Thomas, M. C., Weekes, A. J., </a:t>
            </a:r>
            <a:r>
              <a:rPr lang="en-US" altLang="en-US" sz="1000" dirty="0" err="1" smtClean="0"/>
              <a:t>Broadley</a:t>
            </a:r>
            <a:r>
              <a:rPr lang="en-US" altLang="en-US" sz="1000" dirty="0" smtClean="0"/>
              <a:t>, O. J., Cooper, M. E., &amp; Mathew, T. H. (2006). The burden of chronic kidney disease in Australian patients with type 2 diabetes (the NEFRON study). </a:t>
            </a:r>
            <a:r>
              <a:rPr lang="en-US" altLang="en-US" sz="1000" i="1" dirty="0" smtClean="0"/>
              <a:t>The Medical journal of Australia, 185(3), </a:t>
            </a:r>
            <a:r>
              <a:rPr lang="en-US" altLang="en-US" sz="1000" dirty="0" smtClean="0"/>
              <a:t>140-144. </a:t>
            </a:r>
          </a:p>
          <a:p>
            <a:pPr eaLnBrk="1" hangingPunct="1">
              <a:buFont typeface="Arial" charset="0"/>
              <a:buNone/>
            </a:pPr>
            <a:r>
              <a:rPr lang="en-NZ" altLang="en-US" sz="1000" dirty="0" smtClean="0"/>
              <a:t>United States Renal Data System. (2013). </a:t>
            </a:r>
            <a:r>
              <a:rPr lang="en-NZ" altLang="en-US" sz="1000" i="1" dirty="0" smtClean="0"/>
              <a:t>USRDS 2013 Annual Data Report: Atlas of Chronic Kidney Disease and End-Stage Renal Disease in the United States</a:t>
            </a:r>
            <a:r>
              <a:rPr lang="en-NZ" altLang="en-US" sz="1000" dirty="0" smtClean="0"/>
              <a:t>. Bethesda, MD: National Institute of Diabetes and Digestive and Kidney Diseases. Retrieved from </a:t>
            </a:r>
            <a:r>
              <a:rPr lang="en-NZ" altLang="en-US" sz="1000" dirty="0" smtClean="0">
                <a:hlinkClick r:id="rId5"/>
              </a:rPr>
              <a:t>http://www.usrds.org/atlas.aspx</a:t>
            </a:r>
            <a:endParaRPr lang="en-NZ" altLang="en-US" sz="1000" dirty="0" smtClean="0"/>
          </a:p>
          <a:p>
            <a:pPr eaLnBrk="1" hangingPunct="1">
              <a:buFont typeface="Arial" charset="0"/>
              <a:buNone/>
            </a:pPr>
            <a:r>
              <a:rPr lang="en-NZ" altLang="en-US" sz="1000" dirty="0" smtClean="0"/>
              <a:t>Wagner, E., Austin, B., &amp; Von </a:t>
            </a:r>
            <a:r>
              <a:rPr lang="en-NZ" altLang="en-US" sz="1000" dirty="0" err="1" smtClean="0"/>
              <a:t>Korff</a:t>
            </a:r>
            <a:r>
              <a:rPr lang="en-NZ" altLang="en-US" sz="1000" dirty="0" smtClean="0"/>
              <a:t>, M. (1996). Organizing care for patients with chronic illness. </a:t>
            </a:r>
            <a:r>
              <a:rPr lang="en-NZ" altLang="en-US" sz="1000" i="1" dirty="0" smtClean="0"/>
              <a:t>The Milbank Quarterly, 74</a:t>
            </a:r>
            <a:r>
              <a:rPr lang="en-NZ" altLang="en-US" sz="1000" dirty="0" smtClean="0"/>
              <a:t>(4), 511-544. </a:t>
            </a:r>
            <a:r>
              <a:rPr lang="en-NZ" altLang="en-US" sz="1000" dirty="0" err="1" smtClean="0"/>
              <a:t>doi</a:t>
            </a:r>
            <a:r>
              <a:rPr lang="en-NZ" altLang="en-US" sz="1000" dirty="0" smtClean="0"/>
              <a:t>: 10.2307/3350391</a:t>
            </a:r>
          </a:p>
          <a:p>
            <a:pPr eaLnBrk="1" hangingPunct="1">
              <a:buFont typeface="Arial" charset="0"/>
              <a:buNone/>
            </a:pPr>
            <a:r>
              <a:rPr lang="en-NZ" altLang="en-US" sz="1000" dirty="0" smtClean="0"/>
              <a:t>White, S., &amp; </a:t>
            </a:r>
            <a:r>
              <a:rPr lang="en-NZ" altLang="en-US" sz="1000" dirty="0" err="1" smtClean="0"/>
              <a:t>Chadban</a:t>
            </a:r>
            <a:r>
              <a:rPr lang="en-NZ" altLang="en-US" sz="1000" dirty="0" smtClean="0"/>
              <a:t>, S. (2014). Diabetic kidney disease in Australia: Current burden and future projections. </a:t>
            </a:r>
            <a:r>
              <a:rPr lang="en-NZ" altLang="en-US" sz="1000" i="1" dirty="0" smtClean="0"/>
              <a:t>Nephrology, 19</a:t>
            </a:r>
            <a:r>
              <a:rPr lang="en-NZ" altLang="en-US" sz="1000" dirty="0" smtClean="0"/>
              <a:t>(8), 450-458. </a:t>
            </a:r>
            <a:endParaRPr lang="en-US" altLang="en-US" sz="1000" dirty="0" smtClean="0"/>
          </a:p>
        </p:txBody>
      </p:sp>
    </p:spTree>
    <p:extLst>
      <p:ext uri="{BB962C8B-B14F-4D97-AF65-F5344CB8AC3E}">
        <p14:creationId xmlns:p14="http://schemas.microsoft.com/office/powerpoint/2010/main" xmlns="" val="1080050879"/>
      </p:ext>
    </p:extLst>
  </p:cSld>
  <p:clrMapOvr>
    <a:masterClrMapping/>
  </p:clrMapOvr>
  <mc:AlternateContent xmlns:mc="http://schemas.openxmlformats.org/markup-compatibility/2006">
    <mc:Choice xmlns:p14="http://schemas.microsoft.com/office/powerpoint/2010/main" xmlns="" Requires="p14">
      <p:transition spd="slow" p14:dur="3400" advClick="0" advTm="6000">
        <p14:reveal/>
      </p:transition>
    </mc:Choice>
    <mc:Fallback>
      <p:transition spd="slow" advClick="0" advTm="6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ltLang="en-US"/>
          </a:p>
        </p:txBody>
      </p:sp>
      <p:sp>
        <p:nvSpPr>
          <p:cNvPr id="21507" name="Rectangle 3"/>
          <p:cNvSpPr>
            <a:spLocks noGrp="1" noChangeArrowheads="1"/>
          </p:cNvSpPr>
          <p:nvPr>
            <p:ph type="body" idx="1"/>
          </p:nvPr>
        </p:nvSpPr>
        <p:spPr/>
        <p:txBody>
          <a:bodyPr/>
          <a:lstStyle/>
          <a:p>
            <a:endParaRPr lang="en-US" altLang="en-US"/>
          </a:p>
        </p:txBody>
      </p:sp>
      <p:pic>
        <p:nvPicPr>
          <p:cNvPr id="21508" name="Picture 4" descr="f27-3r_gross_anatomy_of_c"/>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0825" y="-187325"/>
            <a:ext cx="8642350" cy="6997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9562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1" name="Picture 5" descr="Nephron_anatomy_patient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06513" y="0"/>
            <a:ext cx="653097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8887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a:ln/>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rIns="90000"/>
          <a:lstStyle/>
          <a:p>
            <a:r>
              <a:rPr lang="en-AU" altLang="en-US" dirty="0"/>
              <a:t>Kidney </a:t>
            </a:r>
            <a:r>
              <a:rPr lang="en-AU" altLang="en-US" dirty="0" smtClean="0"/>
              <a:t>functions</a:t>
            </a:r>
            <a:endParaRPr lang="en-AU" altLang="en-US" dirty="0"/>
          </a:p>
        </p:txBody>
      </p:sp>
      <p:sp>
        <p:nvSpPr>
          <p:cNvPr id="6" name="Content Placeholder 5"/>
          <p:cNvSpPr>
            <a:spLocks noGrp="1"/>
          </p:cNvSpPr>
          <p:nvPr>
            <p:ph sz="half" idx="4294967295"/>
          </p:nvPr>
        </p:nvSpPr>
        <p:spPr>
          <a:xfrm>
            <a:off x="5105400" y="1600200"/>
            <a:ext cx="4038600" cy="4525963"/>
          </a:xfrm>
        </p:spPr>
        <p:txBody>
          <a:bodyPr/>
          <a:lstStyle/>
          <a:p>
            <a:pPr marL="457200" indent="-457200">
              <a:spcBef>
                <a:spcPts val="0"/>
              </a:spcBef>
              <a:spcAft>
                <a:spcPts val="0"/>
              </a:spcAft>
              <a:buFont typeface="+mj-lt"/>
              <a:buAutoNum type="arabicPeriod"/>
            </a:pPr>
            <a:endParaRPr lang="en-GB" altLang="en-US" sz="2000" dirty="0"/>
          </a:p>
          <a:p>
            <a:pPr marL="457200" indent="-457200">
              <a:spcBef>
                <a:spcPts val="0"/>
              </a:spcBef>
              <a:spcAft>
                <a:spcPts val="0"/>
              </a:spcAft>
              <a:buFont typeface="+mj-lt"/>
              <a:buAutoNum type="arabicPeriod"/>
            </a:pPr>
            <a:endParaRPr lang="en-GB" altLang="en-US" sz="2000" dirty="0"/>
          </a:p>
          <a:p>
            <a:pPr marL="457200" indent="-457200">
              <a:spcBef>
                <a:spcPts val="0"/>
              </a:spcBef>
              <a:spcAft>
                <a:spcPts val="0"/>
              </a:spcAft>
              <a:buFont typeface="+mj-lt"/>
              <a:buAutoNum type="arabicPeriod"/>
            </a:pPr>
            <a:endParaRPr lang="en-GB" altLang="en-US" sz="2000" dirty="0"/>
          </a:p>
          <a:p>
            <a:pPr marL="457200" indent="-457200">
              <a:spcBef>
                <a:spcPts val="0"/>
              </a:spcBef>
              <a:spcAft>
                <a:spcPts val="0"/>
              </a:spcAft>
              <a:buFont typeface="+mj-lt"/>
              <a:buAutoNum type="arabicPeriod"/>
            </a:pPr>
            <a:endParaRPr lang="en-GB" altLang="en-US" sz="2000" dirty="0"/>
          </a:p>
          <a:p>
            <a:pPr marL="457200" indent="-457200">
              <a:spcBef>
                <a:spcPts val="0"/>
              </a:spcBef>
              <a:spcAft>
                <a:spcPts val="0"/>
              </a:spcAft>
              <a:buFont typeface="+mj-lt"/>
              <a:buAutoNum type="arabicPeriod"/>
            </a:pPr>
            <a:endParaRPr lang="en-GB" altLang="en-US" sz="2000" dirty="0"/>
          </a:p>
          <a:p>
            <a:pPr marL="457200" indent="-457200">
              <a:spcBef>
                <a:spcPts val="0"/>
              </a:spcBef>
              <a:spcAft>
                <a:spcPts val="0"/>
              </a:spcAft>
              <a:buFont typeface="+mj-lt"/>
              <a:buAutoNum type="arabicPeriod"/>
            </a:pPr>
            <a:endParaRPr lang="en-GB" altLang="en-US" sz="2000" dirty="0"/>
          </a:p>
        </p:txBody>
      </p:sp>
      <p:sp>
        <p:nvSpPr>
          <p:cNvPr id="5" name="AutoShape 3"/>
          <p:cNvSpPr>
            <a:spLocks noChangeAspect="1" noChangeArrowheads="1" noTextEdit="1"/>
          </p:cNvSpPr>
          <p:nvPr/>
        </p:nvSpPr>
        <p:spPr bwMode="auto">
          <a:xfrm>
            <a:off x="457200" y="1600200"/>
            <a:ext cx="8267700" cy="477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 name="Rectangle 5"/>
          <p:cNvSpPr>
            <a:spLocks noChangeArrowheads="1"/>
          </p:cNvSpPr>
          <p:nvPr/>
        </p:nvSpPr>
        <p:spPr bwMode="auto">
          <a:xfrm>
            <a:off x="463550" y="1606550"/>
            <a:ext cx="4117975" cy="369888"/>
          </a:xfrm>
          <a:prstGeom prst="rect">
            <a:avLst/>
          </a:prstGeom>
          <a:solidFill>
            <a:srgbClr val="BBE0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NZ" sz="2000" b="1" dirty="0" smtClean="0">
                <a:solidFill>
                  <a:schemeClr val="bg1"/>
                </a:solidFill>
              </a:rPr>
              <a:t>Function:</a:t>
            </a:r>
            <a:endParaRPr lang="en-NZ" sz="2000" b="1" dirty="0">
              <a:solidFill>
                <a:schemeClr val="bg1"/>
              </a:solidFill>
            </a:endParaRPr>
          </a:p>
        </p:txBody>
      </p:sp>
      <p:sp>
        <p:nvSpPr>
          <p:cNvPr id="9" name="Rectangle 7"/>
          <p:cNvSpPr>
            <a:spLocks noChangeArrowheads="1"/>
          </p:cNvSpPr>
          <p:nvPr/>
        </p:nvSpPr>
        <p:spPr bwMode="auto">
          <a:xfrm>
            <a:off x="463550" y="1976438"/>
            <a:ext cx="4117975" cy="700088"/>
          </a:xfrm>
          <a:prstGeom prst="rect">
            <a:avLst/>
          </a:prstGeom>
          <a:solidFill>
            <a:srgbClr val="E7F3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 name="Rectangle 9"/>
          <p:cNvSpPr>
            <a:spLocks noChangeArrowheads="1"/>
          </p:cNvSpPr>
          <p:nvPr/>
        </p:nvSpPr>
        <p:spPr bwMode="auto">
          <a:xfrm>
            <a:off x="463550" y="2676525"/>
            <a:ext cx="4117975" cy="700088"/>
          </a:xfrm>
          <a:prstGeom prst="rect">
            <a:avLst/>
          </a:prstGeom>
          <a:solidFill>
            <a:srgbClr val="F3F9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 name="Rectangle 11"/>
          <p:cNvSpPr>
            <a:spLocks noChangeArrowheads="1"/>
          </p:cNvSpPr>
          <p:nvPr/>
        </p:nvSpPr>
        <p:spPr bwMode="auto">
          <a:xfrm>
            <a:off x="463550" y="3376613"/>
            <a:ext cx="4117975" cy="700088"/>
          </a:xfrm>
          <a:prstGeom prst="rect">
            <a:avLst/>
          </a:prstGeom>
          <a:solidFill>
            <a:srgbClr val="E7F3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 name="Rectangle 13"/>
          <p:cNvSpPr>
            <a:spLocks noChangeArrowheads="1"/>
          </p:cNvSpPr>
          <p:nvPr/>
        </p:nvSpPr>
        <p:spPr bwMode="auto">
          <a:xfrm>
            <a:off x="463550" y="4076700"/>
            <a:ext cx="4117975" cy="700088"/>
          </a:xfrm>
          <a:prstGeom prst="rect">
            <a:avLst/>
          </a:prstGeom>
          <a:solidFill>
            <a:srgbClr val="F3F9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 name="Rectangle 15"/>
          <p:cNvSpPr>
            <a:spLocks noChangeArrowheads="1"/>
          </p:cNvSpPr>
          <p:nvPr/>
        </p:nvSpPr>
        <p:spPr bwMode="auto">
          <a:xfrm>
            <a:off x="463550" y="4776788"/>
            <a:ext cx="4117975" cy="396875"/>
          </a:xfrm>
          <a:prstGeom prst="rect">
            <a:avLst/>
          </a:prstGeom>
          <a:solidFill>
            <a:srgbClr val="E7F3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 name="Rectangle 17"/>
          <p:cNvSpPr>
            <a:spLocks noChangeArrowheads="1"/>
          </p:cNvSpPr>
          <p:nvPr/>
        </p:nvSpPr>
        <p:spPr bwMode="auto">
          <a:xfrm>
            <a:off x="463550" y="5173663"/>
            <a:ext cx="4117975" cy="395288"/>
          </a:xfrm>
          <a:prstGeom prst="rect">
            <a:avLst/>
          </a:prstGeom>
          <a:solidFill>
            <a:srgbClr val="F3F9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19"/>
          <p:cNvSpPr>
            <a:spLocks noChangeArrowheads="1"/>
          </p:cNvSpPr>
          <p:nvPr/>
        </p:nvSpPr>
        <p:spPr bwMode="auto">
          <a:xfrm>
            <a:off x="463550" y="5568950"/>
            <a:ext cx="4117975" cy="700088"/>
          </a:xfrm>
          <a:prstGeom prst="rect">
            <a:avLst/>
          </a:prstGeom>
          <a:solidFill>
            <a:srgbClr val="E7F3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Line 21"/>
          <p:cNvSpPr>
            <a:spLocks noChangeShapeType="1"/>
          </p:cNvSpPr>
          <p:nvPr/>
        </p:nvSpPr>
        <p:spPr bwMode="auto">
          <a:xfrm>
            <a:off x="4581525" y="1600200"/>
            <a:ext cx="0" cy="4675188"/>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4" name="Line 22"/>
          <p:cNvSpPr>
            <a:spLocks noChangeShapeType="1"/>
          </p:cNvSpPr>
          <p:nvPr/>
        </p:nvSpPr>
        <p:spPr bwMode="auto">
          <a:xfrm>
            <a:off x="457200" y="1976438"/>
            <a:ext cx="824865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5" name="Line 23"/>
          <p:cNvSpPr>
            <a:spLocks noChangeShapeType="1"/>
          </p:cNvSpPr>
          <p:nvPr/>
        </p:nvSpPr>
        <p:spPr bwMode="auto">
          <a:xfrm>
            <a:off x="457200" y="2676525"/>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6" name="Line 24"/>
          <p:cNvSpPr>
            <a:spLocks noChangeShapeType="1"/>
          </p:cNvSpPr>
          <p:nvPr/>
        </p:nvSpPr>
        <p:spPr bwMode="auto">
          <a:xfrm>
            <a:off x="457200" y="3376613"/>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7" name="Line 25"/>
          <p:cNvSpPr>
            <a:spLocks noChangeShapeType="1"/>
          </p:cNvSpPr>
          <p:nvPr/>
        </p:nvSpPr>
        <p:spPr bwMode="auto">
          <a:xfrm>
            <a:off x="457200" y="4076700"/>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8" name="Line 26"/>
          <p:cNvSpPr>
            <a:spLocks noChangeShapeType="1"/>
          </p:cNvSpPr>
          <p:nvPr/>
        </p:nvSpPr>
        <p:spPr bwMode="auto">
          <a:xfrm>
            <a:off x="457200" y="4776788"/>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9" name="Line 27"/>
          <p:cNvSpPr>
            <a:spLocks noChangeShapeType="1"/>
          </p:cNvSpPr>
          <p:nvPr/>
        </p:nvSpPr>
        <p:spPr bwMode="auto">
          <a:xfrm>
            <a:off x="457200" y="5173663"/>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0" name="Line 28"/>
          <p:cNvSpPr>
            <a:spLocks noChangeShapeType="1"/>
          </p:cNvSpPr>
          <p:nvPr/>
        </p:nvSpPr>
        <p:spPr bwMode="auto">
          <a:xfrm>
            <a:off x="457200" y="5568950"/>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1" name="Line 29"/>
          <p:cNvSpPr>
            <a:spLocks noChangeShapeType="1"/>
          </p:cNvSpPr>
          <p:nvPr/>
        </p:nvSpPr>
        <p:spPr bwMode="auto">
          <a:xfrm>
            <a:off x="463550" y="1600200"/>
            <a:ext cx="0" cy="4675188"/>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7824" name="Line 30"/>
          <p:cNvSpPr>
            <a:spLocks noChangeShapeType="1"/>
          </p:cNvSpPr>
          <p:nvPr/>
        </p:nvSpPr>
        <p:spPr bwMode="auto">
          <a:xfrm>
            <a:off x="8699500" y="1600200"/>
            <a:ext cx="0" cy="4675188"/>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7825" name="Line 31"/>
          <p:cNvSpPr>
            <a:spLocks noChangeShapeType="1"/>
          </p:cNvSpPr>
          <p:nvPr/>
        </p:nvSpPr>
        <p:spPr bwMode="auto">
          <a:xfrm>
            <a:off x="476250" y="1612900"/>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7828" name="Line 32"/>
          <p:cNvSpPr>
            <a:spLocks noChangeShapeType="1"/>
          </p:cNvSpPr>
          <p:nvPr/>
        </p:nvSpPr>
        <p:spPr bwMode="auto">
          <a:xfrm>
            <a:off x="457200" y="6269038"/>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77855" name="Group 77854"/>
          <p:cNvGrpSpPr/>
          <p:nvPr/>
        </p:nvGrpSpPr>
        <p:grpSpPr>
          <a:xfrm>
            <a:off x="555625" y="2024063"/>
            <a:ext cx="3584315" cy="682625"/>
            <a:chOff x="555625" y="2024063"/>
            <a:chExt cx="3584315" cy="682625"/>
          </a:xfrm>
        </p:grpSpPr>
        <p:sp>
          <p:nvSpPr>
            <p:cNvPr id="77829" name="Rectangle 33"/>
            <p:cNvSpPr>
              <a:spLocks noChangeArrowheads="1"/>
            </p:cNvSpPr>
            <p:nvPr/>
          </p:nvSpPr>
          <p:spPr bwMode="auto">
            <a:xfrm>
              <a:off x="555625" y="2024063"/>
              <a:ext cx="358431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1. Excrete waste products of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830" name="Rectangle 34"/>
            <p:cNvSpPr>
              <a:spLocks noChangeArrowheads="1"/>
            </p:cNvSpPr>
            <p:nvPr/>
          </p:nvSpPr>
          <p:spPr bwMode="auto">
            <a:xfrm>
              <a:off x="555625" y="2325688"/>
              <a:ext cx="16462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metabolism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77856" name="Group 77855"/>
          <p:cNvGrpSpPr/>
          <p:nvPr/>
        </p:nvGrpSpPr>
        <p:grpSpPr>
          <a:xfrm>
            <a:off x="555625" y="2724150"/>
            <a:ext cx="3267075" cy="682625"/>
            <a:chOff x="555625" y="2724150"/>
            <a:chExt cx="3267075" cy="682625"/>
          </a:xfrm>
        </p:grpSpPr>
        <p:sp>
          <p:nvSpPr>
            <p:cNvPr id="77832" name="Rectangle 36"/>
            <p:cNvSpPr>
              <a:spLocks noChangeArrowheads="1"/>
            </p:cNvSpPr>
            <p:nvPr/>
          </p:nvSpPr>
          <p:spPr bwMode="auto">
            <a:xfrm>
              <a:off x="555625" y="2724150"/>
              <a:ext cx="300082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2. Regulate body water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833" name="Rectangle 37"/>
            <p:cNvSpPr>
              <a:spLocks noChangeArrowheads="1"/>
            </p:cNvSpPr>
            <p:nvPr/>
          </p:nvSpPr>
          <p:spPr bwMode="auto">
            <a:xfrm>
              <a:off x="555625" y="3025775"/>
              <a:ext cx="32670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composition (osmolality)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77857" name="Group 77856"/>
          <p:cNvGrpSpPr/>
          <p:nvPr/>
        </p:nvGrpSpPr>
        <p:grpSpPr>
          <a:xfrm>
            <a:off x="555625" y="3424238"/>
            <a:ext cx="3608360" cy="661988"/>
            <a:chOff x="555625" y="3424238"/>
            <a:chExt cx="3608360" cy="661988"/>
          </a:xfrm>
        </p:grpSpPr>
        <p:sp>
          <p:nvSpPr>
            <p:cNvPr id="77835" name="Rectangle 39"/>
            <p:cNvSpPr>
              <a:spLocks noChangeArrowheads="1"/>
            </p:cNvSpPr>
            <p:nvPr/>
          </p:nvSpPr>
          <p:spPr bwMode="auto">
            <a:xfrm>
              <a:off x="555625" y="3424238"/>
              <a:ext cx="360836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3. Regulate body electrolyte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836" name="Rectangle 40"/>
            <p:cNvSpPr>
              <a:spLocks noChangeArrowheads="1"/>
            </p:cNvSpPr>
            <p:nvPr/>
          </p:nvSpPr>
          <p:spPr bwMode="auto">
            <a:xfrm>
              <a:off x="555625" y="3729038"/>
              <a:ext cx="1649413"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composition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77858" name="Group 77857"/>
          <p:cNvGrpSpPr/>
          <p:nvPr/>
        </p:nvGrpSpPr>
        <p:grpSpPr>
          <a:xfrm>
            <a:off x="555625" y="4124325"/>
            <a:ext cx="3380734" cy="612577"/>
            <a:chOff x="555625" y="4124325"/>
            <a:chExt cx="3380734" cy="612577"/>
          </a:xfrm>
        </p:grpSpPr>
        <p:sp>
          <p:nvSpPr>
            <p:cNvPr id="77838" name="Rectangle 42"/>
            <p:cNvSpPr>
              <a:spLocks noChangeArrowheads="1"/>
            </p:cNvSpPr>
            <p:nvPr/>
          </p:nvSpPr>
          <p:spPr bwMode="auto">
            <a:xfrm>
              <a:off x="555625" y="4124325"/>
              <a:ext cx="338073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4. Regulate blood pressure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839" name="Rectangle 43"/>
            <p:cNvSpPr>
              <a:spLocks noChangeArrowheads="1"/>
            </p:cNvSpPr>
            <p:nvPr/>
          </p:nvSpPr>
          <p:spPr bwMode="auto">
            <a:xfrm>
              <a:off x="555625" y="4429125"/>
              <a:ext cx="190276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(water volume)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77850" name="Group 77849"/>
          <p:cNvGrpSpPr/>
          <p:nvPr/>
        </p:nvGrpSpPr>
        <p:grpSpPr>
          <a:xfrm>
            <a:off x="555625" y="4824413"/>
            <a:ext cx="3876862" cy="310484"/>
            <a:chOff x="555625" y="4824413"/>
            <a:chExt cx="3876862" cy="310484"/>
          </a:xfrm>
        </p:grpSpPr>
        <p:sp>
          <p:nvSpPr>
            <p:cNvPr id="77841" name="Rectangle 45"/>
            <p:cNvSpPr>
              <a:spLocks noChangeArrowheads="1"/>
            </p:cNvSpPr>
            <p:nvPr/>
          </p:nvSpPr>
          <p:spPr bwMode="auto">
            <a:xfrm>
              <a:off x="555625" y="4824413"/>
              <a:ext cx="20534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5. Regulate acid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843" name="Rectangle 47"/>
            <p:cNvSpPr>
              <a:spLocks noChangeArrowheads="1"/>
            </p:cNvSpPr>
            <p:nvPr/>
          </p:nvSpPr>
          <p:spPr bwMode="auto">
            <a:xfrm>
              <a:off x="2680404" y="4827120"/>
              <a:ext cx="175208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base balance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77845" name="Rectangle 49"/>
          <p:cNvSpPr>
            <a:spLocks noChangeArrowheads="1"/>
          </p:cNvSpPr>
          <p:nvPr/>
        </p:nvSpPr>
        <p:spPr bwMode="auto">
          <a:xfrm>
            <a:off x="555625" y="5218113"/>
            <a:ext cx="22474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6. RBC production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847" name="Rectangle 51"/>
          <p:cNvSpPr>
            <a:spLocks noChangeArrowheads="1"/>
          </p:cNvSpPr>
          <p:nvPr/>
        </p:nvSpPr>
        <p:spPr bwMode="auto">
          <a:xfrm>
            <a:off x="555625" y="5616575"/>
            <a:ext cx="293830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7. Vitamin D production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7718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855"/>
                                        </p:tgtEl>
                                        <p:attrNameLst>
                                          <p:attrName>style.visibility</p:attrName>
                                        </p:attrNameLst>
                                      </p:cBhvr>
                                      <p:to>
                                        <p:strVal val="visible"/>
                                      </p:to>
                                    </p:set>
                                    <p:animEffect transition="in" filter="wipe(left)">
                                      <p:cBhvr>
                                        <p:cTn id="7" dur="500"/>
                                        <p:tgtEl>
                                          <p:spTgt spid="778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7856"/>
                                        </p:tgtEl>
                                        <p:attrNameLst>
                                          <p:attrName>style.visibility</p:attrName>
                                        </p:attrNameLst>
                                      </p:cBhvr>
                                      <p:to>
                                        <p:strVal val="visible"/>
                                      </p:to>
                                    </p:set>
                                    <p:animEffect transition="in" filter="wipe(left)">
                                      <p:cBhvr>
                                        <p:cTn id="11" dur="500"/>
                                        <p:tgtEl>
                                          <p:spTgt spid="7785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7857"/>
                                        </p:tgtEl>
                                        <p:attrNameLst>
                                          <p:attrName>style.visibility</p:attrName>
                                        </p:attrNameLst>
                                      </p:cBhvr>
                                      <p:to>
                                        <p:strVal val="visible"/>
                                      </p:to>
                                    </p:set>
                                    <p:animEffect transition="in" filter="wipe(left)">
                                      <p:cBhvr>
                                        <p:cTn id="15" dur="500"/>
                                        <p:tgtEl>
                                          <p:spTgt spid="7785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7858"/>
                                        </p:tgtEl>
                                        <p:attrNameLst>
                                          <p:attrName>style.visibility</p:attrName>
                                        </p:attrNameLst>
                                      </p:cBhvr>
                                      <p:to>
                                        <p:strVal val="visible"/>
                                      </p:to>
                                    </p:set>
                                    <p:animEffect transition="in" filter="wipe(left)">
                                      <p:cBhvr>
                                        <p:cTn id="19" dur="500"/>
                                        <p:tgtEl>
                                          <p:spTgt spid="7785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7850"/>
                                        </p:tgtEl>
                                        <p:attrNameLst>
                                          <p:attrName>style.visibility</p:attrName>
                                        </p:attrNameLst>
                                      </p:cBhvr>
                                      <p:to>
                                        <p:strVal val="visible"/>
                                      </p:to>
                                    </p:set>
                                    <p:animEffect transition="in" filter="wipe(left)">
                                      <p:cBhvr>
                                        <p:cTn id="23" dur="500"/>
                                        <p:tgtEl>
                                          <p:spTgt spid="7785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7845"/>
                                        </p:tgtEl>
                                        <p:attrNameLst>
                                          <p:attrName>style.visibility</p:attrName>
                                        </p:attrNameLst>
                                      </p:cBhvr>
                                      <p:to>
                                        <p:strVal val="visible"/>
                                      </p:to>
                                    </p:set>
                                    <p:animEffect transition="in" filter="wipe(left)">
                                      <p:cBhvr>
                                        <p:cTn id="27" dur="500"/>
                                        <p:tgtEl>
                                          <p:spTgt spid="7784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7847"/>
                                        </p:tgtEl>
                                        <p:attrNameLst>
                                          <p:attrName>style.visibility</p:attrName>
                                        </p:attrNameLst>
                                      </p:cBhvr>
                                      <p:to>
                                        <p:strVal val="visible"/>
                                      </p:to>
                                    </p:set>
                                    <p:animEffect transition="in" filter="wipe(left)">
                                      <p:cBhvr>
                                        <p:cTn id="31" dur="500"/>
                                        <p:tgtEl>
                                          <p:spTgt spid="7784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77826"/>
                                        </p:tgtEl>
                                      </p:cBhvr>
                                    </p:animEffect>
                                    <p:set>
                                      <p:cBhvr>
                                        <p:cTn id="36" dur="1" fill="hold">
                                          <p:stCondLst>
                                            <p:cond delay="499"/>
                                          </p:stCondLst>
                                        </p:cTn>
                                        <p:tgtEl>
                                          <p:spTgt spid="778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45" grpId="0"/>
      <p:bldP spid="7784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a:ln/>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rIns="90000"/>
          <a:lstStyle/>
          <a:p>
            <a:r>
              <a:rPr lang="en-AU" altLang="en-US" dirty="0"/>
              <a:t>Kidney </a:t>
            </a:r>
            <a:r>
              <a:rPr lang="en-AU" altLang="en-US" dirty="0" smtClean="0"/>
              <a:t>disease</a:t>
            </a:r>
            <a:endParaRPr lang="en-AU" altLang="en-US" dirty="0"/>
          </a:p>
        </p:txBody>
      </p:sp>
      <p:sp>
        <p:nvSpPr>
          <p:cNvPr id="6" name="Content Placeholder 5"/>
          <p:cNvSpPr>
            <a:spLocks noGrp="1"/>
          </p:cNvSpPr>
          <p:nvPr>
            <p:ph sz="half" idx="4294967295"/>
          </p:nvPr>
        </p:nvSpPr>
        <p:spPr>
          <a:xfrm>
            <a:off x="5105400" y="1600200"/>
            <a:ext cx="4038600" cy="4525963"/>
          </a:xfrm>
        </p:spPr>
        <p:txBody>
          <a:bodyPr/>
          <a:lstStyle/>
          <a:p>
            <a:pPr marL="457200" indent="-457200">
              <a:spcBef>
                <a:spcPts val="0"/>
              </a:spcBef>
              <a:spcAft>
                <a:spcPts val="0"/>
              </a:spcAft>
              <a:buFont typeface="+mj-lt"/>
              <a:buAutoNum type="arabicPeriod"/>
            </a:pPr>
            <a:endParaRPr lang="en-GB" altLang="en-US" sz="2000" dirty="0"/>
          </a:p>
          <a:p>
            <a:pPr marL="457200" indent="-457200">
              <a:spcBef>
                <a:spcPts val="0"/>
              </a:spcBef>
              <a:spcAft>
                <a:spcPts val="0"/>
              </a:spcAft>
              <a:buFont typeface="+mj-lt"/>
              <a:buAutoNum type="arabicPeriod"/>
            </a:pPr>
            <a:endParaRPr lang="en-GB" altLang="en-US" sz="2000" dirty="0"/>
          </a:p>
          <a:p>
            <a:pPr marL="457200" indent="-457200">
              <a:spcBef>
                <a:spcPts val="0"/>
              </a:spcBef>
              <a:spcAft>
                <a:spcPts val="0"/>
              </a:spcAft>
              <a:buFont typeface="+mj-lt"/>
              <a:buAutoNum type="arabicPeriod"/>
            </a:pPr>
            <a:endParaRPr lang="en-GB" altLang="en-US" sz="2000" dirty="0"/>
          </a:p>
          <a:p>
            <a:pPr marL="457200" indent="-457200">
              <a:spcBef>
                <a:spcPts val="0"/>
              </a:spcBef>
              <a:spcAft>
                <a:spcPts val="0"/>
              </a:spcAft>
              <a:buFont typeface="+mj-lt"/>
              <a:buAutoNum type="arabicPeriod"/>
            </a:pPr>
            <a:endParaRPr lang="en-GB" altLang="en-US" sz="2000" dirty="0"/>
          </a:p>
          <a:p>
            <a:pPr marL="457200" indent="-457200">
              <a:spcBef>
                <a:spcPts val="0"/>
              </a:spcBef>
              <a:spcAft>
                <a:spcPts val="0"/>
              </a:spcAft>
              <a:buFont typeface="+mj-lt"/>
              <a:buAutoNum type="arabicPeriod"/>
            </a:pPr>
            <a:endParaRPr lang="en-GB" altLang="en-US" sz="2000" dirty="0"/>
          </a:p>
          <a:p>
            <a:pPr marL="457200" indent="-457200">
              <a:spcBef>
                <a:spcPts val="0"/>
              </a:spcBef>
              <a:spcAft>
                <a:spcPts val="0"/>
              </a:spcAft>
              <a:buFont typeface="+mj-lt"/>
              <a:buAutoNum type="arabicPeriod"/>
            </a:pPr>
            <a:endParaRPr lang="en-GB" altLang="en-US" sz="2000" dirty="0"/>
          </a:p>
        </p:txBody>
      </p:sp>
      <p:sp>
        <p:nvSpPr>
          <p:cNvPr id="5" name="AutoShape 3"/>
          <p:cNvSpPr>
            <a:spLocks noChangeAspect="1" noChangeArrowheads="1" noTextEdit="1"/>
          </p:cNvSpPr>
          <p:nvPr/>
        </p:nvSpPr>
        <p:spPr bwMode="auto">
          <a:xfrm>
            <a:off x="457200" y="1600200"/>
            <a:ext cx="8267700" cy="477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 name="Rectangle 5"/>
          <p:cNvSpPr>
            <a:spLocks noChangeArrowheads="1"/>
          </p:cNvSpPr>
          <p:nvPr/>
        </p:nvSpPr>
        <p:spPr bwMode="auto">
          <a:xfrm>
            <a:off x="463550" y="1606550"/>
            <a:ext cx="4117975" cy="369888"/>
          </a:xfrm>
          <a:prstGeom prst="rect">
            <a:avLst/>
          </a:prstGeom>
          <a:solidFill>
            <a:srgbClr val="BBE0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NZ" sz="2000" b="1" dirty="0" smtClean="0">
                <a:solidFill>
                  <a:schemeClr val="bg1"/>
                </a:solidFill>
              </a:rPr>
              <a:t>Loss of function…</a:t>
            </a:r>
            <a:r>
              <a:rPr lang="en-NZ" dirty="0" smtClean="0"/>
              <a:t>			</a:t>
            </a:r>
            <a:endParaRPr lang="en-NZ" dirty="0"/>
          </a:p>
        </p:txBody>
      </p:sp>
      <p:sp>
        <p:nvSpPr>
          <p:cNvPr id="8" name="Rectangle 6"/>
          <p:cNvSpPr>
            <a:spLocks noChangeArrowheads="1"/>
          </p:cNvSpPr>
          <p:nvPr/>
        </p:nvSpPr>
        <p:spPr bwMode="auto">
          <a:xfrm>
            <a:off x="4581525" y="1606550"/>
            <a:ext cx="4117975" cy="369888"/>
          </a:xfrm>
          <a:prstGeom prst="rect">
            <a:avLst/>
          </a:prstGeom>
          <a:solidFill>
            <a:srgbClr val="BBE0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NZ" sz="2000" b="1" dirty="0" smtClean="0">
                <a:solidFill>
                  <a:schemeClr val="bg1"/>
                </a:solidFill>
              </a:rPr>
              <a:t>…leads to:</a:t>
            </a:r>
            <a:endParaRPr lang="en-NZ" sz="2000" b="1" dirty="0">
              <a:solidFill>
                <a:schemeClr val="bg1"/>
              </a:solidFill>
            </a:endParaRPr>
          </a:p>
        </p:txBody>
      </p:sp>
      <p:sp>
        <p:nvSpPr>
          <p:cNvPr id="9" name="Rectangle 7"/>
          <p:cNvSpPr>
            <a:spLocks noChangeArrowheads="1"/>
          </p:cNvSpPr>
          <p:nvPr/>
        </p:nvSpPr>
        <p:spPr bwMode="auto">
          <a:xfrm>
            <a:off x="463550" y="1976438"/>
            <a:ext cx="4117975" cy="700088"/>
          </a:xfrm>
          <a:prstGeom prst="rect">
            <a:avLst/>
          </a:prstGeom>
          <a:solidFill>
            <a:srgbClr val="E7F3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 name="Rectangle 8"/>
          <p:cNvSpPr>
            <a:spLocks noChangeArrowheads="1"/>
          </p:cNvSpPr>
          <p:nvPr/>
        </p:nvSpPr>
        <p:spPr bwMode="auto">
          <a:xfrm>
            <a:off x="4581525" y="1976438"/>
            <a:ext cx="4117975" cy="700088"/>
          </a:xfrm>
          <a:prstGeom prst="rect">
            <a:avLst/>
          </a:prstGeom>
          <a:solidFill>
            <a:srgbClr val="E7F3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1" name="Rectangle 9"/>
          <p:cNvSpPr>
            <a:spLocks noChangeArrowheads="1"/>
          </p:cNvSpPr>
          <p:nvPr/>
        </p:nvSpPr>
        <p:spPr bwMode="auto">
          <a:xfrm>
            <a:off x="463550" y="2676525"/>
            <a:ext cx="4117975" cy="700088"/>
          </a:xfrm>
          <a:prstGeom prst="rect">
            <a:avLst/>
          </a:prstGeom>
          <a:solidFill>
            <a:srgbClr val="F3F9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 name="Rectangle 10"/>
          <p:cNvSpPr>
            <a:spLocks noChangeArrowheads="1"/>
          </p:cNvSpPr>
          <p:nvPr/>
        </p:nvSpPr>
        <p:spPr bwMode="auto">
          <a:xfrm>
            <a:off x="4581525" y="2676525"/>
            <a:ext cx="4117975" cy="700088"/>
          </a:xfrm>
          <a:prstGeom prst="rect">
            <a:avLst/>
          </a:prstGeom>
          <a:solidFill>
            <a:srgbClr val="F3F9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 name="Rectangle 11"/>
          <p:cNvSpPr>
            <a:spLocks noChangeArrowheads="1"/>
          </p:cNvSpPr>
          <p:nvPr/>
        </p:nvSpPr>
        <p:spPr bwMode="auto">
          <a:xfrm>
            <a:off x="463550" y="3376613"/>
            <a:ext cx="4117975" cy="700088"/>
          </a:xfrm>
          <a:prstGeom prst="rect">
            <a:avLst/>
          </a:prstGeom>
          <a:solidFill>
            <a:srgbClr val="E7F3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 name="Rectangle 12"/>
          <p:cNvSpPr>
            <a:spLocks noChangeArrowheads="1"/>
          </p:cNvSpPr>
          <p:nvPr/>
        </p:nvSpPr>
        <p:spPr bwMode="auto">
          <a:xfrm>
            <a:off x="4581525" y="3376613"/>
            <a:ext cx="4117975" cy="700088"/>
          </a:xfrm>
          <a:prstGeom prst="rect">
            <a:avLst/>
          </a:prstGeom>
          <a:solidFill>
            <a:srgbClr val="E7F3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 name="Rectangle 13"/>
          <p:cNvSpPr>
            <a:spLocks noChangeArrowheads="1"/>
          </p:cNvSpPr>
          <p:nvPr/>
        </p:nvSpPr>
        <p:spPr bwMode="auto">
          <a:xfrm>
            <a:off x="463550" y="4076700"/>
            <a:ext cx="4117975" cy="700088"/>
          </a:xfrm>
          <a:prstGeom prst="rect">
            <a:avLst/>
          </a:prstGeom>
          <a:solidFill>
            <a:srgbClr val="F3F9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 name="Rectangle 14"/>
          <p:cNvSpPr>
            <a:spLocks noChangeArrowheads="1"/>
          </p:cNvSpPr>
          <p:nvPr/>
        </p:nvSpPr>
        <p:spPr bwMode="auto">
          <a:xfrm>
            <a:off x="4581525" y="4076700"/>
            <a:ext cx="4117975" cy="700088"/>
          </a:xfrm>
          <a:prstGeom prst="rect">
            <a:avLst/>
          </a:prstGeom>
          <a:solidFill>
            <a:srgbClr val="F3F9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 name="Rectangle 15"/>
          <p:cNvSpPr>
            <a:spLocks noChangeArrowheads="1"/>
          </p:cNvSpPr>
          <p:nvPr/>
        </p:nvSpPr>
        <p:spPr bwMode="auto">
          <a:xfrm>
            <a:off x="463550" y="4776788"/>
            <a:ext cx="4117975" cy="396875"/>
          </a:xfrm>
          <a:prstGeom prst="rect">
            <a:avLst/>
          </a:prstGeom>
          <a:solidFill>
            <a:srgbClr val="E7F3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 name="Rectangle 16"/>
          <p:cNvSpPr>
            <a:spLocks noChangeArrowheads="1"/>
          </p:cNvSpPr>
          <p:nvPr/>
        </p:nvSpPr>
        <p:spPr bwMode="auto">
          <a:xfrm>
            <a:off x="4581525" y="4776788"/>
            <a:ext cx="4117975" cy="396875"/>
          </a:xfrm>
          <a:prstGeom prst="rect">
            <a:avLst/>
          </a:prstGeom>
          <a:solidFill>
            <a:srgbClr val="E7F3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 name="Rectangle 17"/>
          <p:cNvSpPr>
            <a:spLocks noChangeArrowheads="1"/>
          </p:cNvSpPr>
          <p:nvPr/>
        </p:nvSpPr>
        <p:spPr bwMode="auto">
          <a:xfrm>
            <a:off x="463550" y="5173663"/>
            <a:ext cx="4117975" cy="395288"/>
          </a:xfrm>
          <a:prstGeom prst="rect">
            <a:avLst/>
          </a:prstGeom>
          <a:solidFill>
            <a:srgbClr val="F3F9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Rectangle 18"/>
          <p:cNvSpPr>
            <a:spLocks noChangeArrowheads="1"/>
          </p:cNvSpPr>
          <p:nvPr/>
        </p:nvSpPr>
        <p:spPr bwMode="auto">
          <a:xfrm>
            <a:off x="4581525" y="5173663"/>
            <a:ext cx="4117975" cy="395288"/>
          </a:xfrm>
          <a:prstGeom prst="rect">
            <a:avLst/>
          </a:prstGeom>
          <a:solidFill>
            <a:srgbClr val="F3F9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Rectangle 19"/>
          <p:cNvSpPr>
            <a:spLocks noChangeArrowheads="1"/>
          </p:cNvSpPr>
          <p:nvPr/>
        </p:nvSpPr>
        <p:spPr bwMode="auto">
          <a:xfrm>
            <a:off x="463550" y="5568950"/>
            <a:ext cx="4117975" cy="700088"/>
          </a:xfrm>
          <a:prstGeom prst="rect">
            <a:avLst/>
          </a:prstGeom>
          <a:solidFill>
            <a:srgbClr val="E7F3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Rectangle 20"/>
          <p:cNvSpPr>
            <a:spLocks noChangeArrowheads="1"/>
          </p:cNvSpPr>
          <p:nvPr/>
        </p:nvSpPr>
        <p:spPr bwMode="auto">
          <a:xfrm>
            <a:off x="4581525" y="5568950"/>
            <a:ext cx="4117975" cy="700088"/>
          </a:xfrm>
          <a:prstGeom prst="rect">
            <a:avLst/>
          </a:prstGeom>
          <a:solidFill>
            <a:srgbClr val="E7F3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 name="Line 21"/>
          <p:cNvSpPr>
            <a:spLocks noChangeShapeType="1"/>
          </p:cNvSpPr>
          <p:nvPr/>
        </p:nvSpPr>
        <p:spPr bwMode="auto">
          <a:xfrm>
            <a:off x="4581525" y="1600200"/>
            <a:ext cx="0" cy="4675188"/>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4" name="Line 22"/>
          <p:cNvSpPr>
            <a:spLocks noChangeShapeType="1"/>
          </p:cNvSpPr>
          <p:nvPr/>
        </p:nvSpPr>
        <p:spPr bwMode="auto">
          <a:xfrm>
            <a:off x="457200" y="1976438"/>
            <a:ext cx="824865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5" name="Line 23"/>
          <p:cNvSpPr>
            <a:spLocks noChangeShapeType="1"/>
          </p:cNvSpPr>
          <p:nvPr/>
        </p:nvSpPr>
        <p:spPr bwMode="auto">
          <a:xfrm>
            <a:off x="457200" y="2676525"/>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6" name="Line 24"/>
          <p:cNvSpPr>
            <a:spLocks noChangeShapeType="1"/>
          </p:cNvSpPr>
          <p:nvPr/>
        </p:nvSpPr>
        <p:spPr bwMode="auto">
          <a:xfrm>
            <a:off x="457200" y="3376613"/>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7" name="Line 25"/>
          <p:cNvSpPr>
            <a:spLocks noChangeShapeType="1"/>
          </p:cNvSpPr>
          <p:nvPr/>
        </p:nvSpPr>
        <p:spPr bwMode="auto">
          <a:xfrm>
            <a:off x="457200" y="4076700"/>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8" name="Line 26"/>
          <p:cNvSpPr>
            <a:spLocks noChangeShapeType="1"/>
          </p:cNvSpPr>
          <p:nvPr/>
        </p:nvSpPr>
        <p:spPr bwMode="auto">
          <a:xfrm>
            <a:off x="457200" y="4776788"/>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9" name="Line 27"/>
          <p:cNvSpPr>
            <a:spLocks noChangeShapeType="1"/>
          </p:cNvSpPr>
          <p:nvPr/>
        </p:nvSpPr>
        <p:spPr bwMode="auto">
          <a:xfrm>
            <a:off x="457200" y="5173663"/>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0" name="Line 28"/>
          <p:cNvSpPr>
            <a:spLocks noChangeShapeType="1"/>
          </p:cNvSpPr>
          <p:nvPr/>
        </p:nvSpPr>
        <p:spPr bwMode="auto">
          <a:xfrm>
            <a:off x="457200" y="5568950"/>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1" name="Line 29"/>
          <p:cNvSpPr>
            <a:spLocks noChangeShapeType="1"/>
          </p:cNvSpPr>
          <p:nvPr/>
        </p:nvSpPr>
        <p:spPr bwMode="auto">
          <a:xfrm>
            <a:off x="463550" y="1600200"/>
            <a:ext cx="0" cy="4675188"/>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7824" name="Line 30"/>
          <p:cNvSpPr>
            <a:spLocks noChangeShapeType="1"/>
          </p:cNvSpPr>
          <p:nvPr/>
        </p:nvSpPr>
        <p:spPr bwMode="auto">
          <a:xfrm>
            <a:off x="8699500" y="1600200"/>
            <a:ext cx="0" cy="4675188"/>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7825" name="Line 31"/>
          <p:cNvSpPr>
            <a:spLocks noChangeShapeType="1"/>
          </p:cNvSpPr>
          <p:nvPr/>
        </p:nvSpPr>
        <p:spPr bwMode="auto">
          <a:xfrm>
            <a:off x="457200" y="1606550"/>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7828" name="Line 32"/>
          <p:cNvSpPr>
            <a:spLocks noChangeShapeType="1"/>
          </p:cNvSpPr>
          <p:nvPr/>
        </p:nvSpPr>
        <p:spPr bwMode="auto">
          <a:xfrm>
            <a:off x="457200" y="6269038"/>
            <a:ext cx="82486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77855" name="Group 77854"/>
          <p:cNvGrpSpPr/>
          <p:nvPr/>
        </p:nvGrpSpPr>
        <p:grpSpPr>
          <a:xfrm>
            <a:off x="555625" y="2024063"/>
            <a:ext cx="3584315" cy="682625"/>
            <a:chOff x="555625" y="2024063"/>
            <a:chExt cx="3584315" cy="682625"/>
          </a:xfrm>
        </p:grpSpPr>
        <p:sp>
          <p:nvSpPr>
            <p:cNvPr id="77829" name="Rectangle 33"/>
            <p:cNvSpPr>
              <a:spLocks noChangeArrowheads="1"/>
            </p:cNvSpPr>
            <p:nvPr/>
          </p:nvSpPr>
          <p:spPr bwMode="auto">
            <a:xfrm>
              <a:off x="555625" y="2024063"/>
              <a:ext cx="358431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1. Excrete waste products of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830" name="Rectangle 34"/>
            <p:cNvSpPr>
              <a:spLocks noChangeArrowheads="1"/>
            </p:cNvSpPr>
            <p:nvPr/>
          </p:nvSpPr>
          <p:spPr bwMode="auto">
            <a:xfrm>
              <a:off x="555625" y="2325688"/>
              <a:ext cx="16462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metabolism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77831" name="Rectangle 35"/>
          <p:cNvSpPr>
            <a:spLocks noChangeArrowheads="1"/>
          </p:cNvSpPr>
          <p:nvPr/>
        </p:nvSpPr>
        <p:spPr bwMode="auto">
          <a:xfrm>
            <a:off x="4673600" y="2024063"/>
            <a:ext cx="1166813"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rgbClr val="000000"/>
                </a:solidFill>
                <a:effectLst/>
                <a:latin typeface="Century Gothic" panose="020B0502020202020204" pitchFamily="34" charset="0"/>
              </a:rPr>
              <a:t>Uraemia</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77856" name="Group 77855"/>
          <p:cNvGrpSpPr/>
          <p:nvPr/>
        </p:nvGrpSpPr>
        <p:grpSpPr>
          <a:xfrm>
            <a:off x="555625" y="2724150"/>
            <a:ext cx="3267075" cy="682625"/>
            <a:chOff x="555625" y="2724150"/>
            <a:chExt cx="3267075" cy="682625"/>
          </a:xfrm>
        </p:grpSpPr>
        <p:sp>
          <p:nvSpPr>
            <p:cNvPr id="77832" name="Rectangle 36"/>
            <p:cNvSpPr>
              <a:spLocks noChangeArrowheads="1"/>
            </p:cNvSpPr>
            <p:nvPr/>
          </p:nvSpPr>
          <p:spPr bwMode="auto">
            <a:xfrm>
              <a:off x="555625" y="2724150"/>
              <a:ext cx="300082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2. Regulate body water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833" name="Rectangle 37"/>
            <p:cNvSpPr>
              <a:spLocks noChangeArrowheads="1"/>
            </p:cNvSpPr>
            <p:nvPr/>
          </p:nvSpPr>
          <p:spPr bwMode="auto">
            <a:xfrm>
              <a:off x="555625" y="3025775"/>
              <a:ext cx="32670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composition (osmolality)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77834" name="Rectangle 38"/>
          <p:cNvSpPr>
            <a:spLocks noChangeArrowheads="1"/>
          </p:cNvSpPr>
          <p:nvPr/>
        </p:nvSpPr>
        <p:spPr bwMode="auto">
          <a:xfrm>
            <a:off x="4673600" y="2724150"/>
            <a:ext cx="305752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Electrolyte disturbances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77857" name="Group 77856"/>
          <p:cNvGrpSpPr/>
          <p:nvPr/>
        </p:nvGrpSpPr>
        <p:grpSpPr>
          <a:xfrm>
            <a:off x="555625" y="3424238"/>
            <a:ext cx="3608360" cy="661988"/>
            <a:chOff x="555625" y="3424238"/>
            <a:chExt cx="3608360" cy="661988"/>
          </a:xfrm>
        </p:grpSpPr>
        <p:sp>
          <p:nvSpPr>
            <p:cNvPr id="77835" name="Rectangle 39"/>
            <p:cNvSpPr>
              <a:spLocks noChangeArrowheads="1"/>
            </p:cNvSpPr>
            <p:nvPr/>
          </p:nvSpPr>
          <p:spPr bwMode="auto">
            <a:xfrm>
              <a:off x="555625" y="3424238"/>
              <a:ext cx="360836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3. Regulate body electrolyte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836" name="Rectangle 40"/>
            <p:cNvSpPr>
              <a:spLocks noChangeArrowheads="1"/>
            </p:cNvSpPr>
            <p:nvPr/>
          </p:nvSpPr>
          <p:spPr bwMode="auto">
            <a:xfrm>
              <a:off x="555625" y="3729038"/>
              <a:ext cx="1649413"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composition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77837" name="Rectangle 41"/>
          <p:cNvSpPr>
            <a:spLocks noChangeArrowheads="1"/>
          </p:cNvSpPr>
          <p:nvPr/>
        </p:nvSpPr>
        <p:spPr bwMode="auto">
          <a:xfrm>
            <a:off x="4673600" y="3424238"/>
            <a:ext cx="28479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Body fluid imbalances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77858" name="Group 77857"/>
          <p:cNvGrpSpPr/>
          <p:nvPr/>
        </p:nvGrpSpPr>
        <p:grpSpPr>
          <a:xfrm>
            <a:off x="555625" y="4124325"/>
            <a:ext cx="3380734" cy="612577"/>
            <a:chOff x="555625" y="4124325"/>
            <a:chExt cx="3380734" cy="612577"/>
          </a:xfrm>
        </p:grpSpPr>
        <p:sp>
          <p:nvSpPr>
            <p:cNvPr id="77838" name="Rectangle 42"/>
            <p:cNvSpPr>
              <a:spLocks noChangeArrowheads="1"/>
            </p:cNvSpPr>
            <p:nvPr/>
          </p:nvSpPr>
          <p:spPr bwMode="auto">
            <a:xfrm>
              <a:off x="555625" y="4124325"/>
              <a:ext cx="338073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4. Regulate blood pressure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839" name="Rectangle 43"/>
            <p:cNvSpPr>
              <a:spLocks noChangeArrowheads="1"/>
            </p:cNvSpPr>
            <p:nvPr/>
          </p:nvSpPr>
          <p:spPr bwMode="auto">
            <a:xfrm>
              <a:off x="555625" y="4429125"/>
              <a:ext cx="190276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(water volume)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77840" name="Rectangle 44"/>
          <p:cNvSpPr>
            <a:spLocks noChangeArrowheads="1"/>
          </p:cNvSpPr>
          <p:nvPr/>
        </p:nvSpPr>
        <p:spPr bwMode="auto">
          <a:xfrm>
            <a:off x="4673600" y="4124325"/>
            <a:ext cx="336232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Uncontrolled hypertension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77850" name="Group 77849"/>
          <p:cNvGrpSpPr/>
          <p:nvPr/>
        </p:nvGrpSpPr>
        <p:grpSpPr>
          <a:xfrm>
            <a:off x="555625" y="4822676"/>
            <a:ext cx="3825358" cy="309514"/>
            <a:chOff x="555625" y="4822676"/>
            <a:chExt cx="3825358" cy="309514"/>
          </a:xfrm>
        </p:grpSpPr>
        <p:sp>
          <p:nvSpPr>
            <p:cNvPr id="77841" name="Rectangle 45"/>
            <p:cNvSpPr>
              <a:spLocks noChangeArrowheads="1"/>
            </p:cNvSpPr>
            <p:nvPr/>
          </p:nvSpPr>
          <p:spPr bwMode="auto">
            <a:xfrm>
              <a:off x="555625" y="4824413"/>
              <a:ext cx="20534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5. Regulate acid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843" name="Rectangle 47"/>
            <p:cNvSpPr>
              <a:spLocks noChangeArrowheads="1"/>
            </p:cNvSpPr>
            <p:nvPr/>
          </p:nvSpPr>
          <p:spPr bwMode="auto">
            <a:xfrm>
              <a:off x="2628900" y="4822676"/>
              <a:ext cx="175208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base balance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77844" name="Rectangle 48"/>
          <p:cNvSpPr>
            <a:spLocks noChangeArrowheads="1"/>
          </p:cNvSpPr>
          <p:nvPr/>
        </p:nvSpPr>
        <p:spPr bwMode="auto">
          <a:xfrm>
            <a:off x="4673600" y="4824413"/>
            <a:ext cx="244792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Metabolic acidosis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845" name="Rectangle 49"/>
          <p:cNvSpPr>
            <a:spLocks noChangeArrowheads="1"/>
          </p:cNvSpPr>
          <p:nvPr/>
        </p:nvSpPr>
        <p:spPr bwMode="auto">
          <a:xfrm>
            <a:off x="555625" y="5218113"/>
            <a:ext cx="22474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6. RBC production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846" name="Rectangle 50"/>
          <p:cNvSpPr>
            <a:spLocks noChangeArrowheads="1"/>
          </p:cNvSpPr>
          <p:nvPr/>
        </p:nvSpPr>
        <p:spPr bwMode="auto">
          <a:xfrm>
            <a:off x="4673600" y="5218113"/>
            <a:ext cx="1271588"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rgbClr val="000000"/>
                </a:solidFill>
                <a:effectLst/>
                <a:latin typeface="Century Gothic" panose="020B0502020202020204" pitchFamily="34" charset="0"/>
              </a:rPr>
              <a:t>Anaemia</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847" name="Rectangle 51"/>
          <p:cNvSpPr>
            <a:spLocks noChangeArrowheads="1"/>
          </p:cNvSpPr>
          <p:nvPr/>
        </p:nvSpPr>
        <p:spPr bwMode="auto">
          <a:xfrm>
            <a:off x="555625" y="5616575"/>
            <a:ext cx="293830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7. Vitamin D production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3" name="Group 2"/>
          <p:cNvGrpSpPr/>
          <p:nvPr/>
        </p:nvGrpSpPr>
        <p:grpSpPr>
          <a:xfrm>
            <a:off x="4673600" y="5616575"/>
            <a:ext cx="3546475" cy="660400"/>
            <a:chOff x="4673600" y="5616575"/>
            <a:chExt cx="3546475" cy="660400"/>
          </a:xfrm>
        </p:grpSpPr>
        <p:sp>
          <p:nvSpPr>
            <p:cNvPr id="77848" name="Rectangle 52"/>
            <p:cNvSpPr>
              <a:spLocks noChangeArrowheads="1"/>
            </p:cNvSpPr>
            <p:nvPr/>
          </p:nvSpPr>
          <p:spPr bwMode="auto">
            <a:xfrm>
              <a:off x="4673600" y="5616575"/>
              <a:ext cx="3546475"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Hypocalcaemia &amp;/or bone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849" name="Rectangle 53"/>
            <p:cNvSpPr>
              <a:spLocks noChangeArrowheads="1"/>
            </p:cNvSpPr>
            <p:nvPr/>
          </p:nvSpPr>
          <p:spPr bwMode="auto">
            <a:xfrm>
              <a:off x="4673600" y="5918200"/>
              <a:ext cx="1052513"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entury Gothic" panose="020B0502020202020204" pitchFamily="34" charset="0"/>
                </a:rPr>
                <a:t>disease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58" name="Multiply 57"/>
          <p:cNvSpPr/>
          <p:nvPr/>
        </p:nvSpPr>
        <p:spPr>
          <a:xfrm>
            <a:off x="555625" y="2024063"/>
            <a:ext cx="3115422" cy="652462"/>
          </a:xfrm>
          <a:prstGeom prst="mathMultiply">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Multiply 58"/>
          <p:cNvSpPr/>
          <p:nvPr/>
        </p:nvSpPr>
        <p:spPr>
          <a:xfrm>
            <a:off x="530226" y="2714625"/>
            <a:ext cx="3115422" cy="652462"/>
          </a:xfrm>
          <a:prstGeom prst="mathMultiply">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0" name="Multiply 59"/>
          <p:cNvSpPr/>
          <p:nvPr/>
        </p:nvSpPr>
        <p:spPr>
          <a:xfrm>
            <a:off x="485963" y="3427693"/>
            <a:ext cx="3115422" cy="652462"/>
          </a:xfrm>
          <a:prstGeom prst="mathMultiply">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Multiply 60"/>
          <p:cNvSpPr/>
          <p:nvPr/>
        </p:nvSpPr>
        <p:spPr>
          <a:xfrm>
            <a:off x="494554" y="4194971"/>
            <a:ext cx="3115422" cy="652462"/>
          </a:xfrm>
          <a:prstGeom prst="mathMultiply">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2" name="Multiply 61"/>
          <p:cNvSpPr/>
          <p:nvPr/>
        </p:nvSpPr>
        <p:spPr>
          <a:xfrm>
            <a:off x="494553" y="4735233"/>
            <a:ext cx="3115422" cy="507486"/>
          </a:xfrm>
          <a:prstGeom prst="mathMultiply">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4" name="Multiply 63"/>
          <p:cNvSpPr/>
          <p:nvPr/>
        </p:nvSpPr>
        <p:spPr>
          <a:xfrm>
            <a:off x="509776" y="5143361"/>
            <a:ext cx="3115422" cy="507486"/>
          </a:xfrm>
          <a:prstGeom prst="mathMultiply">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5" name="Multiply 64"/>
          <p:cNvSpPr/>
          <p:nvPr/>
        </p:nvSpPr>
        <p:spPr>
          <a:xfrm>
            <a:off x="511736" y="5613915"/>
            <a:ext cx="3115422" cy="507486"/>
          </a:xfrm>
          <a:prstGeom prst="mathMultiply">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xmlns="" val="219731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fade">
                                      <p:cBhvr>
                                        <p:cTn id="7" dur="500"/>
                                        <p:tgtEl>
                                          <p:spTgt spid="778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500"/>
                                  </p:stCondLst>
                                  <p:childTnLst>
                                    <p:set>
                                      <p:cBhvr>
                                        <p:cTn id="14" dur="1" fill="hold">
                                          <p:stCondLst>
                                            <p:cond delay="0"/>
                                          </p:stCondLst>
                                        </p:cTn>
                                        <p:tgtEl>
                                          <p:spTgt spid="77831"/>
                                        </p:tgtEl>
                                        <p:attrNameLst>
                                          <p:attrName>style.visibility</p:attrName>
                                        </p:attrNameLst>
                                      </p:cBhvr>
                                      <p:to>
                                        <p:strVal val="visible"/>
                                      </p:to>
                                    </p:set>
                                    <p:animEffect transition="in" filter="wipe(left)">
                                      <p:cBhvr>
                                        <p:cTn id="15" dur="500"/>
                                        <p:tgtEl>
                                          <p:spTgt spid="7783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childTnLst>
                                </p:cTn>
                              </p:par>
                            </p:childTnLst>
                          </p:cTn>
                        </p:par>
                        <p:par>
                          <p:cTn id="20" fill="hold">
                            <p:stCondLst>
                              <p:cond delay="0"/>
                            </p:stCondLst>
                            <p:childTnLst>
                              <p:par>
                                <p:cTn id="21" presetID="22" presetClass="entr" presetSubtype="8" fill="hold" grpId="0" nodeType="afterEffect">
                                  <p:stCondLst>
                                    <p:cond delay="500"/>
                                  </p:stCondLst>
                                  <p:childTnLst>
                                    <p:set>
                                      <p:cBhvr>
                                        <p:cTn id="22" dur="1" fill="hold">
                                          <p:stCondLst>
                                            <p:cond delay="0"/>
                                          </p:stCondLst>
                                        </p:cTn>
                                        <p:tgtEl>
                                          <p:spTgt spid="77834"/>
                                        </p:tgtEl>
                                        <p:attrNameLst>
                                          <p:attrName>style.visibility</p:attrName>
                                        </p:attrNameLst>
                                      </p:cBhvr>
                                      <p:to>
                                        <p:strVal val="visible"/>
                                      </p:to>
                                    </p:set>
                                    <p:animEffect transition="in" filter="wipe(left)">
                                      <p:cBhvr>
                                        <p:cTn id="23" dur="500"/>
                                        <p:tgtEl>
                                          <p:spTgt spid="7783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childTnLst>
                          </p:cTn>
                        </p:par>
                        <p:par>
                          <p:cTn id="28" fill="hold">
                            <p:stCondLst>
                              <p:cond delay="0"/>
                            </p:stCondLst>
                            <p:childTnLst>
                              <p:par>
                                <p:cTn id="29" presetID="22" presetClass="entr" presetSubtype="8" fill="hold" grpId="0" nodeType="afterEffect">
                                  <p:stCondLst>
                                    <p:cond delay="500"/>
                                  </p:stCondLst>
                                  <p:childTnLst>
                                    <p:set>
                                      <p:cBhvr>
                                        <p:cTn id="30" dur="1" fill="hold">
                                          <p:stCondLst>
                                            <p:cond delay="0"/>
                                          </p:stCondLst>
                                        </p:cTn>
                                        <p:tgtEl>
                                          <p:spTgt spid="77837"/>
                                        </p:tgtEl>
                                        <p:attrNameLst>
                                          <p:attrName>style.visibility</p:attrName>
                                        </p:attrNameLst>
                                      </p:cBhvr>
                                      <p:to>
                                        <p:strVal val="visible"/>
                                      </p:to>
                                    </p:set>
                                    <p:animEffect transition="in" filter="wipe(left)">
                                      <p:cBhvr>
                                        <p:cTn id="31" dur="500"/>
                                        <p:tgtEl>
                                          <p:spTgt spid="7783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childTnLst>
                                </p:cTn>
                              </p:par>
                            </p:childTnLst>
                          </p:cTn>
                        </p:par>
                        <p:par>
                          <p:cTn id="36" fill="hold">
                            <p:stCondLst>
                              <p:cond delay="0"/>
                            </p:stCondLst>
                            <p:childTnLst>
                              <p:par>
                                <p:cTn id="37" presetID="22" presetClass="entr" presetSubtype="8" fill="hold" grpId="0" nodeType="afterEffect">
                                  <p:stCondLst>
                                    <p:cond delay="500"/>
                                  </p:stCondLst>
                                  <p:childTnLst>
                                    <p:set>
                                      <p:cBhvr>
                                        <p:cTn id="38" dur="1" fill="hold">
                                          <p:stCondLst>
                                            <p:cond delay="0"/>
                                          </p:stCondLst>
                                        </p:cTn>
                                        <p:tgtEl>
                                          <p:spTgt spid="77840"/>
                                        </p:tgtEl>
                                        <p:attrNameLst>
                                          <p:attrName>style.visibility</p:attrName>
                                        </p:attrNameLst>
                                      </p:cBhvr>
                                      <p:to>
                                        <p:strVal val="visible"/>
                                      </p:to>
                                    </p:set>
                                    <p:animEffect transition="in" filter="wipe(left)">
                                      <p:cBhvr>
                                        <p:cTn id="39" dur="500"/>
                                        <p:tgtEl>
                                          <p:spTgt spid="778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2"/>
                                        </p:tgtEl>
                                        <p:attrNameLst>
                                          <p:attrName>style.visibility</p:attrName>
                                        </p:attrNameLst>
                                      </p:cBhvr>
                                      <p:to>
                                        <p:strVal val="visible"/>
                                      </p:to>
                                    </p:set>
                                  </p:childTnLst>
                                </p:cTn>
                              </p:par>
                            </p:childTnLst>
                          </p:cTn>
                        </p:par>
                        <p:par>
                          <p:cTn id="44" fill="hold">
                            <p:stCondLst>
                              <p:cond delay="0"/>
                            </p:stCondLst>
                            <p:childTnLst>
                              <p:par>
                                <p:cTn id="45" presetID="22" presetClass="entr" presetSubtype="8" fill="hold" grpId="0" nodeType="afterEffect">
                                  <p:stCondLst>
                                    <p:cond delay="500"/>
                                  </p:stCondLst>
                                  <p:childTnLst>
                                    <p:set>
                                      <p:cBhvr>
                                        <p:cTn id="46" dur="1" fill="hold">
                                          <p:stCondLst>
                                            <p:cond delay="0"/>
                                          </p:stCondLst>
                                        </p:cTn>
                                        <p:tgtEl>
                                          <p:spTgt spid="77844"/>
                                        </p:tgtEl>
                                        <p:attrNameLst>
                                          <p:attrName>style.visibility</p:attrName>
                                        </p:attrNameLst>
                                      </p:cBhvr>
                                      <p:to>
                                        <p:strVal val="visible"/>
                                      </p:to>
                                    </p:set>
                                    <p:animEffect transition="in" filter="wipe(left)">
                                      <p:cBhvr>
                                        <p:cTn id="47" dur="500"/>
                                        <p:tgtEl>
                                          <p:spTgt spid="7784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4"/>
                                        </p:tgtEl>
                                        <p:attrNameLst>
                                          <p:attrName>style.visibility</p:attrName>
                                        </p:attrNameLst>
                                      </p:cBhvr>
                                      <p:to>
                                        <p:strVal val="visible"/>
                                      </p:to>
                                    </p:set>
                                  </p:childTnLst>
                                </p:cTn>
                              </p:par>
                            </p:childTnLst>
                          </p:cTn>
                        </p:par>
                        <p:par>
                          <p:cTn id="52" fill="hold">
                            <p:stCondLst>
                              <p:cond delay="0"/>
                            </p:stCondLst>
                            <p:childTnLst>
                              <p:par>
                                <p:cTn id="53" presetID="22" presetClass="entr" presetSubtype="8" fill="hold" grpId="0" nodeType="afterEffect">
                                  <p:stCondLst>
                                    <p:cond delay="500"/>
                                  </p:stCondLst>
                                  <p:childTnLst>
                                    <p:set>
                                      <p:cBhvr>
                                        <p:cTn id="54" dur="1" fill="hold">
                                          <p:stCondLst>
                                            <p:cond delay="0"/>
                                          </p:stCondLst>
                                        </p:cTn>
                                        <p:tgtEl>
                                          <p:spTgt spid="77846"/>
                                        </p:tgtEl>
                                        <p:attrNameLst>
                                          <p:attrName>style.visibility</p:attrName>
                                        </p:attrNameLst>
                                      </p:cBhvr>
                                      <p:to>
                                        <p:strVal val="visible"/>
                                      </p:to>
                                    </p:set>
                                    <p:animEffect transition="in" filter="wipe(left)">
                                      <p:cBhvr>
                                        <p:cTn id="55" dur="500"/>
                                        <p:tgtEl>
                                          <p:spTgt spid="7784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5"/>
                                        </p:tgtEl>
                                        <p:attrNameLst>
                                          <p:attrName>style.visibility</p:attrName>
                                        </p:attrNameLst>
                                      </p:cBhvr>
                                      <p:to>
                                        <p:strVal val="visible"/>
                                      </p:to>
                                    </p:set>
                                  </p:childTnLst>
                                </p:cTn>
                              </p:par>
                            </p:childTnLst>
                          </p:cTn>
                        </p:par>
                        <p:par>
                          <p:cTn id="60" fill="hold">
                            <p:stCondLst>
                              <p:cond delay="0"/>
                            </p:stCondLst>
                            <p:childTnLst>
                              <p:par>
                                <p:cTn id="61" presetID="22" presetClass="entr" presetSubtype="8" fill="hold" nodeType="afterEffect">
                                  <p:stCondLst>
                                    <p:cond delay="500"/>
                                  </p:stCondLst>
                                  <p:childTnLst>
                                    <p:set>
                                      <p:cBhvr>
                                        <p:cTn id="62" dur="1" fill="hold">
                                          <p:stCondLst>
                                            <p:cond delay="0"/>
                                          </p:stCondLst>
                                        </p:cTn>
                                        <p:tgtEl>
                                          <p:spTgt spid="3"/>
                                        </p:tgtEl>
                                        <p:attrNameLst>
                                          <p:attrName>style.visibility</p:attrName>
                                        </p:attrNameLst>
                                      </p:cBhvr>
                                      <p:to>
                                        <p:strVal val="visible"/>
                                      </p:to>
                                    </p:set>
                                    <p:animEffect transition="in" filter="wipe(left)">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31" grpId="0"/>
      <p:bldP spid="77834" grpId="0"/>
      <p:bldP spid="77837" grpId="0"/>
      <p:bldP spid="77840" grpId="0"/>
      <p:bldP spid="77844" grpId="0"/>
      <p:bldP spid="77846" grpId="0"/>
      <p:bldP spid="58" grpId="0" animBg="1"/>
      <p:bldP spid="59" grpId="0" animBg="1"/>
      <p:bldP spid="60" grpId="0" animBg="1"/>
      <p:bldP spid="61" grpId="0" animBg="1"/>
      <p:bldP spid="62"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304" y="3080468"/>
            <a:ext cx="8229600" cy="1143000"/>
          </a:xfrm>
        </p:spPr>
        <p:txBody>
          <a:bodyPr/>
          <a:lstStyle/>
          <a:p>
            <a:pPr algn="r"/>
            <a:r>
              <a:rPr lang="en-US" sz="6000" dirty="0">
                <a:solidFill>
                  <a:srgbClr val="000000"/>
                </a:solidFill>
                <a:latin typeface="Franklin Gothic Demi Cond" panose="020B0706030402020204" pitchFamily="34" charset="0"/>
              </a:rPr>
              <a:t>What is </a:t>
            </a:r>
            <a:r>
              <a:rPr lang="en-US" sz="6000" dirty="0">
                <a:solidFill>
                  <a:srgbClr val="C00000"/>
                </a:solidFill>
                <a:latin typeface="Franklin Gothic Demi Cond" panose="020B0706030402020204" pitchFamily="34" charset="0"/>
              </a:rPr>
              <a:t>DKD</a:t>
            </a:r>
            <a:r>
              <a:rPr lang="en-US" sz="6000" dirty="0">
                <a:solidFill>
                  <a:srgbClr val="000000"/>
                </a:solidFill>
                <a:latin typeface="Franklin Gothic Demi Cond" panose="020B0706030402020204" pitchFamily="34" charset="0"/>
              </a:rPr>
              <a:t>?</a:t>
            </a:r>
          </a:p>
        </p:txBody>
      </p:sp>
    </p:spTree>
    <p:custDataLst>
      <p:tags r:id="rId1"/>
    </p:custDataLst>
    <p:extLst>
      <p:ext uri="{BB962C8B-B14F-4D97-AF65-F5344CB8AC3E}">
        <p14:creationId xmlns:p14="http://schemas.microsoft.com/office/powerpoint/2010/main" xmlns="" val="2293061096"/>
      </p:ext>
    </p:extLst>
  </p:cSld>
  <p:clrMapOvr>
    <a:masterClrMapping/>
  </p:clrMapOvr>
  <mc:AlternateContent xmlns:mc="http://schemas.openxmlformats.org/markup-compatibility/2006">
    <mc:Choice xmlns:p14="http://schemas.microsoft.com/office/powerpoint/2010/main" xmlns="" Requires="p14">
      <p:transition spd="slow" p14:dur="2000" advTm="91252"/>
    </mc:Choice>
    <mc:Fallback>
      <p:transition spd="slow" advTm="9125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Currently in NZ…</a:t>
            </a:r>
            <a:endParaRPr lang="en-US" dirty="0"/>
          </a:p>
        </p:txBody>
      </p:sp>
      <p:pic>
        <p:nvPicPr>
          <p:cNvPr id="3" name="Content Placeholder 2"/>
          <p:cNvPicPr>
            <a:picLocks noGrp="1" noChangeAspect="1"/>
          </p:cNvPicPr>
          <p:nvPr>
            <p:ph sz="half" idx="2"/>
          </p:nvPr>
        </p:nvPicPr>
        <p:blipFill>
          <a:blip r:embed="rId4">
            <a:extLst>
              <a:ext uri="{28A0092B-C50C-407E-A947-70E740481C1C}">
                <a14:useLocalDpi xmlns:a14="http://schemas.microsoft.com/office/drawing/2010/main" xmlns="" val="0"/>
              </a:ext>
            </a:extLst>
          </a:blip>
          <a:stretch>
            <a:fillRect/>
          </a:stretch>
        </p:blipFill>
        <p:spPr>
          <a:xfrm>
            <a:off x="4123196" y="-31054"/>
            <a:ext cx="4877206" cy="6889054"/>
          </a:xfrm>
        </p:spPr>
      </p:pic>
      <p:sp>
        <p:nvSpPr>
          <p:cNvPr id="5" name="Subtitle 4"/>
          <p:cNvSpPr>
            <a:spLocks noGrp="1"/>
          </p:cNvSpPr>
          <p:nvPr>
            <p:ph sz="half" idx="1"/>
          </p:nvPr>
        </p:nvSpPr>
        <p:spPr>
          <a:xfrm>
            <a:off x="457200" y="1610128"/>
            <a:ext cx="5369668" cy="4190359"/>
          </a:xfrm>
        </p:spPr>
        <p:txBody>
          <a:bodyPr>
            <a:noAutofit/>
          </a:bodyPr>
          <a:lstStyle/>
          <a:p>
            <a:pPr marL="0" indent="0">
              <a:buNone/>
            </a:pPr>
            <a:r>
              <a:rPr lang="en-US" sz="4000" b="1" dirty="0">
                <a:solidFill>
                  <a:srgbClr val="990033"/>
                </a:solidFill>
                <a:latin typeface="Century Gothic" panose="020B0502020202020204" pitchFamily="34" charset="0"/>
              </a:rPr>
              <a:t>7%</a:t>
            </a:r>
            <a:r>
              <a:rPr lang="en-US" sz="4000" b="1" dirty="0" smtClean="0">
                <a:solidFill>
                  <a:srgbClr val="FF0000"/>
                </a:solidFill>
                <a:latin typeface="Marker Felt"/>
                <a:cs typeface="Marker Felt"/>
              </a:rPr>
              <a:t>  </a:t>
            </a:r>
            <a:r>
              <a:rPr lang="en-US" sz="4000" dirty="0" smtClean="0">
                <a:solidFill>
                  <a:schemeClr val="tx1"/>
                </a:solidFill>
                <a:cs typeface="Marker Felt"/>
              </a:rPr>
              <a:t>Diabetes</a:t>
            </a:r>
          </a:p>
          <a:p>
            <a:pPr marL="0" indent="0">
              <a:buNone/>
            </a:pPr>
            <a:endParaRPr lang="en-US" sz="4000" dirty="0" smtClean="0">
              <a:solidFill>
                <a:schemeClr val="tx1"/>
              </a:solidFill>
              <a:cs typeface="Marker Felt"/>
            </a:endParaRPr>
          </a:p>
          <a:p>
            <a:pPr marL="0" indent="0">
              <a:buNone/>
            </a:pPr>
            <a:r>
              <a:rPr lang="en-US" sz="4000" b="1" dirty="0">
                <a:solidFill>
                  <a:srgbClr val="990033"/>
                </a:solidFill>
                <a:latin typeface="Century Gothic" panose="020B0502020202020204" pitchFamily="34" charset="0"/>
              </a:rPr>
              <a:t>1.8%</a:t>
            </a:r>
            <a:r>
              <a:rPr lang="en-US" sz="4000" b="1" dirty="0">
                <a:solidFill>
                  <a:srgbClr val="FF0000"/>
                </a:solidFill>
                <a:latin typeface="Marker Felt"/>
                <a:cs typeface="Marker Felt"/>
              </a:rPr>
              <a:t>   </a:t>
            </a:r>
            <a:r>
              <a:rPr lang="en-US" sz="4000" dirty="0" smtClean="0">
                <a:cs typeface="Marker Felt"/>
              </a:rPr>
              <a:t>Undiagnosed</a:t>
            </a:r>
          </a:p>
          <a:p>
            <a:pPr marL="0" indent="0">
              <a:buNone/>
            </a:pPr>
            <a:r>
              <a:rPr lang="en-US" sz="4000" b="1" dirty="0" smtClean="0">
                <a:solidFill>
                  <a:srgbClr val="FF0000"/>
                </a:solidFill>
                <a:latin typeface="Marker Felt"/>
                <a:cs typeface="Marker Felt"/>
              </a:rPr>
              <a:t> </a:t>
            </a:r>
            <a:endParaRPr lang="en-US" sz="4000" b="1" dirty="0">
              <a:solidFill>
                <a:srgbClr val="FF0000"/>
              </a:solidFill>
              <a:latin typeface="Marker Felt"/>
              <a:cs typeface="Marker Felt"/>
            </a:endParaRPr>
          </a:p>
          <a:p>
            <a:pPr marL="0" indent="0">
              <a:buNone/>
            </a:pPr>
            <a:r>
              <a:rPr lang="en-US" sz="4000" b="1" dirty="0">
                <a:solidFill>
                  <a:srgbClr val="990033"/>
                </a:solidFill>
                <a:latin typeface="Century Gothic" panose="020B0502020202020204" pitchFamily="34" charset="0"/>
              </a:rPr>
              <a:t>18.6%</a:t>
            </a:r>
            <a:r>
              <a:rPr lang="en-US" sz="4000" b="1" dirty="0">
                <a:solidFill>
                  <a:srgbClr val="FF0000"/>
                </a:solidFill>
                <a:latin typeface="Marker Felt"/>
                <a:cs typeface="Marker Felt"/>
              </a:rPr>
              <a:t>  </a:t>
            </a:r>
            <a:r>
              <a:rPr lang="en-US" sz="4000" dirty="0" smtClean="0">
                <a:cs typeface="Marker Felt"/>
              </a:rPr>
              <a:t>Pre-Diabetes</a:t>
            </a:r>
            <a:endParaRPr lang="en-US" sz="4000" dirty="0">
              <a:cs typeface="Marker Felt"/>
            </a:endParaRPr>
          </a:p>
        </p:txBody>
      </p:sp>
      <p:sp>
        <p:nvSpPr>
          <p:cNvPr id="6" name="Text Box 5"/>
          <p:cNvSpPr txBox="1">
            <a:spLocks noChangeArrowheads="1"/>
          </p:cNvSpPr>
          <p:nvPr/>
        </p:nvSpPr>
        <p:spPr bwMode="auto">
          <a:xfrm>
            <a:off x="6288065" y="6200524"/>
            <a:ext cx="258036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r">
              <a:spcBef>
                <a:spcPct val="50000"/>
              </a:spcBef>
            </a:pPr>
            <a:r>
              <a:rPr lang="en-US" altLang="en-US" dirty="0" smtClean="0">
                <a:latin typeface="Century Gothic" panose="020B0502020202020204" pitchFamily="34" charset="0"/>
              </a:rPr>
              <a:t>(</a:t>
            </a:r>
            <a:r>
              <a:rPr lang="en-US" altLang="en-US" dirty="0" err="1" smtClean="0">
                <a:latin typeface="Century Gothic" panose="020B0502020202020204" pitchFamily="34" charset="0"/>
              </a:rPr>
              <a:t>Copell</a:t>
            </a:r>
            <a:r>
              <a:rPr lang="en-US" altLang="en-US" dirty="0" smtClean="0">
                <a:latin typeface="Century Gothic" panose="020B0502020202020204" pitchFamily="34" charset="0"/>
              </a:rPr>
              <a:t> et al., 2013)</a:t>
            </a:r>
            <a:endParaRPr lang="en-US" altLang="en-US" dirty="0">
              <a:latin typeface="Century Gothic" panose="020B0502020202020204" pitchFamily="34" charset="0"/>
            </a:endParaRPr>
          </a:p>
        </p:txBody>
      </p:sp>
      <p:sp>
        <p:nvSpPr>
          <p:cNvPr id="2" name="TextBox 1"/>
          <p:cNvSpPr txBox="1"/>
          <p:nvPr/>
        </p:nvSpPr>
        <p:spPr>
          <a:xfrm>
            <a:off x="6024282" y="3043587"/>
            <a:ext cx="2844146" cy="1569660"/>
          </a:xfrm>
          <a:prstGeom prst="rect">
            <a:avLst/>
          </a:prstGeom>
          <a:noFill/>
        </p:spPr>
        <p:txBody>
          <a:bodyPr wrap="square" rtlCol="0">
            <a:spAutoFit/>
          </a:bodyPr>
          <a:lstStyle/>
          <a:p>
            <a:r>
              <a:rPr lang="en-NZ" sz="9600" b="1" dirty="0" smtClean="0">
                <a:solidFill>
                  <a:srgbClr val="990033"/>
                </a:solidFill>
                <a:latin typeface="Century Gothic" panose="020B0502020202020204" pitchFamily="34" charset="0"/>
              </a:rPr>
              <a:t>28%</a:t>
            </a:r>
            <a:endParaRPr lang="en-NZ" sz="9600" b="1" dirty="0">
              <a:solidFill>
                <a:srgbClr val="C00000"/>
              </a:solidFill>
            </a:endParaRPr>
          </a:p>
        </p:txBody>
      </p:sp>
    </p:spTree>
    <p:custDataLst>
      <p:tags r:id="rId1"/>
    </p:custDataLst>
    <p:extLst>
      <p:ext uri="{BB962C8B-B14F-4D97-AF65-F5344CB8AC3E}">
        <p14:creationId xmlns:p14="http://schemas.microsoft.com/office/powerpoint/2010/main" xmlns="" val="3839847631"/>
      </p:ext>
    </p:extLst>
  </p:cSld>
  <p:clrMapOvr>
    <a:masterClrMapping/>
  </p:clrMapOvr>
  <mc:AlternateContent xmlns:mc="http://schemas.openxmlformats.org/markup-compatibility/2006">
    <mc:Choice xmlns:p14="http://schemas.microsoft.com/office/powerpoint/2010/main" xmlns="" Requires="p14">
      <p:transition spd="slow" p14:dur="2000" advTm="91252"/>
    </mc:Choice>
    <mc:Fallback>
      <p:transition spd="slow" advTm="912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1" nodeType="afterEffect">
                                  <p:stCondLst>
                                    <p:cond delay="0"/>
                                  </p:st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5|9.4|16.1|36.6|2.8|1.5"/>
</p:tagLst>
</file>

<file path=ppt/tags/tag2.xml><?xml version="1.0" encoding="utf-8"?>
<p:tagLst xmlns:a="http://schemas.openxmlformats.org/drawingml/2006/main" xmlns:r="http://schemas.openxmlformats.org/officeDocument/2006/relationships" xmlns:p="http://schemas.openxmlformats.org/presentationml/2006/main">
  <p:tag name="TIMING" val="|21.5|9.4|16.1|36.6|2.8|1.5"/>
</p:tagLst>
</file>

<file path=ppt/tags/tag3.xml><?xml version="1.0" encoding="utf-8"?>
<p:tagLst xmlns:a="http://schemas.openxmlformats.org/drawingml/2006/main" xmlns:r="http://schemas.openxmlformats.org/officeDocument/2006/relationships" xmlns:p="http://schemas.openxmlformats.org/presentationml/2006/main">
  <p:tag name="TIMING" val="|21.5|9.4|16.1|36.6|2.8|1.5"/>
</p:tagLst>
</file>

<file path=ppt/tags/tag4.xml><?xml version="1.0" encoding="utf-8"?>
<p:tagLst xmlns:a="http://schemas.openxmlformats.org/drawingml/2006/main" xmlns:r="http://schemas.openxmlformats.org/officeDocument/2006/relationships" xmlns:p="http://schemas.openxmlformats.org/presentationml/2006/main">
  <p:tag name="TIMING" val="|21.5|9.4|16.1|36.6|2.8|1.5"/>
</p:tagLst>
</file>

<file path=ppt/tags/tag5.xml><?xml version="1.0" encoding="utf-8"?>
<p:tagLst xmlns:a="http://schemas.openxmlformats.org/drawingml/2006/main" xmlns:r="http://schemas.openxmlformats.org/officeDocument/2006/relationships" xmlns:p="http://schemas.openxmlformats.org/presentationml/2006/main">
  <p:tag name="TIMING" val="|21.5|9.4|16.1|36.6|2.8|1.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8977</TotalTime>
  <Words>3263</Words>
  <Application>Microsoft Office PowerPoint</Application>
  <PresentationFormat>On-screen Show (4:3)</PresentationFormat>
  <Paragraphs>294</Paragraphs>
  <Slides>39</Slides>
  <Notes>26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Diabetic Kidney Disease</vt:lpstr>
      <vt:lpstr>Tonight…</vt:lpstr>
      <vt:lpstr>Slide 3</vt:lpstr>
      <vt:lpstr>Slide 4</vt:lpstr>
      <vt:lpstr>Slide 5</vt:lpstr>
      <vt:lpstr>Kidney functions</vt:lpstr>
      <vt:lpstr>Kidney disease</vt:lpstr>
      <vt:lpstr>What is DKD?</vt:lpstr>
      <vt:lpstr>Currently in NZ…</vt:lpstr>
      <vt:lpstr>Slide 10</vt:lpstr>
      <vt:lpstr>Glomerulus</vt:lpstr>
      <vt:lpstr>Glomerular membrane - 3 layers:</vt:lpstr>
      <vt:lpstr>Advanced Glycosylated End-products</vt:lpstr>
      <vt:lpstr>Slide 14</vt:lpstr>
      <vt:lpstr>Albuminuria</vt:lpstr>
      <vt:lpstr>Assessment of kidney function</vt:lpstr>
      <vt:lpstr>5 stages of CKD</vt:lpstr>
      <vt:lpstr>Slide 18</vt:lpstr>
      <vt:lpstr>Progression of DKD</vt:lpstr>
      <vt:lpstr>Progression of DKD</vt:lpstr>
      <vt:lpstr>Why is DKD a problem?</vt:lpstr>
      <vt:lpstr>Diabetic kidney disease is  common, harmful, and costly</vt:lpstr>
      <vt:lpstr>DKD is common</vt:lpstr>
      <vt:lpstr>Slide 24</vt:lpstr>
      <vt:lpstr>Slide 25</vt:lpstr>
      <vt:lpstr>Slide 26</vt:lpstr>
      <vt:lpstr>DKD is harmful</vt:lpstr>
      <vt:lpstr>DKD is costly</vt:lpstr>
      <vt:lpstr>Slide 29</vt:lpstr>
      <vt:lpstr>What can we do about it?</vt:lpstr>
      <vt:lpstr>Diabetic kidney disease is  preventable and treatable if detected early</vt:lpstr>
      <vt:lpstr>Slide 32</vt:lpstr>
      <vt:lpstr>Preventable and treatable</vt:lpstr>
      <vt:lpstr>Currently in NZ…</vt:lpstr>
      <vt:lpstr>How?</vt:lpstr>
      <vt:lpstr>Slide 36</vt:lpstr>
      <vt:lpstr>Slide 37</vt:lpstr>
      <vt:lpstr>Diabetic kidney disease is preventable, common, harmful, and treatable if detected early</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Miranda Walker</dc:creator>
  <cp:lastModifiedBy>Cathy Nichols</cp:lastModifiedBy>
  <cp:revision>48</cp:revision>
  <dcterms:created xsi:type="dcterms:W3CDTF">2012-09-04T02:04:00Z</dcterms:created>
  <dcterms:modified xsi:type="dcterms:W3CDTF">2016-02-24T08:43:07Z</dcterms:modified>
</cp:coreProperties>
</file>